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3.xml" ContentType="application/vnd.openxmlformats-officedocument.them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1.xml" ContentType="application/vnd.openxmlformats-officedocument.presentationml.notesSlide+xml"/>
  <Default Extension="xlsx" ContentType="application/vnd.openxmlformats-officedocument.spreadsheetml.sheet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charts/chart1.xml" ContentType="application/vnd.openxmlformats-officedocument.drawingml.char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814" r:id="rId1"/>
  </p:sldMasterIdLst>
  <p:notesMasterIdLst>
    <p:notesMasterId r:id="rId23"/>
  </p:notesMasterIdLst>
  <p:handoutMasterIdLst>
    <p:handoutMasterId r:id="rId24"/>
  </p:handoutMasterIdLst>
  <p:sldIdLst>
    <p:sldId id="256" r:id="rId2"/>
    <p:sldId id="264" r:id="rId3"/>
    <p:sldId id="275" r:id="rId4"/>
    <p:sldId id="274" r:id="rId5"/>
    <p:sldId id="257" r:id="rId6"/>
    <p:sldId id="272" r:id="rId7"/>
    <p:sldId id="271" r:id="rId8"/>
    <p:sldId id="268" r:id="rId9"/>
    <p:sldId id="269" r:id="rId10"/>
    <p:sldId id="276" r:id="rId11"/>
    <p:sldId id="277" r:id="rId12"/>
    <p:sldId id="270" r:id="rId13"/>
    <p:sldId id="281" r:id="rId14"/>
    <p:sldId id="263" r:id="rId15"/>
    <p:sldId id="262" r:id="rId16"/>
    <p:sldId id="278" r:id="rId17"/>
    <p:sldId id="280" r:id="rId18"/>
    <p:sldId id="279" r:id="rId19"/>
    <p:sldId id="266" r:id="rId20"/>
    <p:sldId id="282" r:id="rId21"/>
    <p:sldId id="258" r:id="rId22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36405B"/>
    <a:srgbClr val="004E79"/>
    <a:srgbClr val="00407F"/>
    <a:srgbClr val="004B95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>
    <p:restoredLeft sz="15620"/>
    <p:restoredTop sz="87091" autoAdjust="0"/>
  </p:normalViewPr>
  <p:slideViewPr>
    <p:cSldViewPr snapToGrid="0" snapToObjects="1">
      <p:cViewPr>
        <p:scale>
          <a:sx n="75" d="100"/>
          <a:sy n="75" d="100"/>
        </p:scale>
        <p:origin x="-966" y="-276"/>
      </p:cViewPr>
      <p:guideLst>
        <p:guide orient="horz" pos="2160"/>
        <p:guide pos="2880"/>
      </p:guideLst>
    </p:cSldViewPr>
  </p:slideViewPr>
  <p:notesTextViewPr>
    <p:cViewPr>
      <p:scale>
        <a:sx n="150" d="100"/>
        <a:sy n="15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 snapToGrid="0" snapToObjects="1">
      <p:cViewPr varScale="1">
        <p:scale>
          <a:sx n="73" d="100"/>
          <a:sy n="73" d="100"/>
        </p:scale>
        <p:origin x="-2160" y="-96"/>
      </p:cViewPr>
      <p:guideLst>
        <p:guide orient="horz" pos="2880"/>
        <p:guide pos="2160"/>
      </p:guideLst>
    </p:cSldViewPr>
  </p:notes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handoutMaster" Target="handoutMasters/handout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notesMaster" Target="notesMasters/notesMaster1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Office_Excel_Worksheet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en-US"/>
  <c:style val="34"/>
  <c:chart>
    <c:title>
      <c:layout>
        <c:manualLayout>
          <c:xMode val="edge"/>
          <c:yMode val="edge"/>
          <c:x val="0.47492042973637338"/>
          <c:y val="2.1875000000000068E-2"/>
        </c:manualLayout>
      </c:layout>
    </c:title>
    <c:plotArea>
      <c:layout>
        <c:manualLayout>
          <c:layoutTarget val="inner"/>
          <c:xMode val="edge"/>
          <c:yMode val="edge"/>
          <c:x val="0.39280403350339138"/>
          <c:y val="0.20855437992126022"/>
          <c:w val="0.55763431481735659"/>
          <c:h val="0.71076599409448915"/>
        </c:manualLayout>
      </c:layout>
      <c:pie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Race/Ethnicity</c:v>
                </c:pt>
              </c:strCache>
            </c:strRef>
          </c:tx>
          <c:cat>
            <c:strRef>
              <c:f>Sheet1!$A$2:$A$6</c:f>
              <c:strCache>
                <c:ptCount val="5"/>
                <c:pt idx="0">
                  <c:v>White</c:v>
                </c:pt>
                <c:pt idx="1">
                  <c:v>Asian</c:v>
                </c:pt>
                <c:pt idx="2">
                  <c:v>American Indian</c:v>
                </c:pt>
                <c:pt idx="3">
                  <c:v>African American</c:v>
                </c:pt>
                <c:pt idx="4">
                  <c:v>Latina/o</c:v>
                </c:pt>
              </c:strCache>
            </c:strRef>
          </c:cat>
          <c:val>
            <c:numRef>
              <c:f>Sheet1!$B$2:$B$6</c:f>
              <c:numCache>
                <c:formatCode>0.0%</c:formatCode>
                <c:ptCount val="5"/>
                <c:pt idx="0">
                  <c:v>0.44000000000000011</c:v>
                </c:pt>
                <c:pt idx="1">
                  <c:v>0.16000000000000006</c:v>
                </c:pt>
                <c:pt idx="2">
                  <c:v>5.0000000000000017E-2</c:v>
                </c:pt>
                <c:pt idx="3">
                  <c:v>0.16000000000000006</c:v>
                </c:pt>
                <c:pt idx="4">
                  <c:v>0.19000000000000006</c:v>
                </c:pt>
              </c:numCache>
            </c:numRef>
          </c:val>
        </c:ser>
        <c:dLbls>
          <c:showCatName val="1"/>
          <c:showPercent val="1"/>
        </c:dLbls>
        <c:firstSliceAng val="0"/>
      </c:pieChart>
    </c:plotArea>
    <c:plotVisOnly val="1"/>
  </c:chart>
  <c:spPr>
    <a:ln>
      <a:noFill/>
    </a:ln>
  </c:spPr>
  <c:txPr>
    <a:bodyPr/>
    <a:lstStyle/>
    <a:p>
      <a:pPr>
        <a:defRPr sz="1800"/>
      </a:pPr>
      <a:endParaRPr lang="en-US"/>
    </a:p>
  </c:txPr>
  <c:externalData r:id="rId1"/>
</c:chartSpac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9FAFE38-E422-461E-84CC-6CC775BC6B2E}" type="datetimeFigureOut">
              <a:rPr lang="en-US" smtClean="0"/>
              <a:pPr/>
              <a:t>6/7/2011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843E1EE-BE48-4025-A092-EE094A3EB9C0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A5468AE-4534-F540-89AB-29FA55359AC7}" type="datetimeFigureOut">
              <a:rPr lang="en-US" smtClean="0"/>
              <a:pPr/>
              <a:t>6/7/2011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CC1C4E3-88AF-6D49-975D-A8BFB6B58A81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CC1C4E3-88AF-6D49-975D-A8BFB6B58A81}" type="slidenum">
              <a:rPr lang="en-US" smtClean="0"/>
              <a:pPr/>
              <a:t>1</a:t>
            </a:fld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According to </a:t>
            </a:r>
            <a:r>
              <a:rPr lang="en-US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Landefeld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(2009), the high attrition rates of URMs along the STEM pipeline can be traced to a lack of sufficient mentorship opportunities that are a result of the paucity of faculty members that are familiar with minority students’ issues coupled with the extremely low numbers of minority professors in STEM. </a:t>
            </a:r>
            <a:endParaRPr lang="en-US" dirty="0" smtClean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CC1C4E3-88AF-6D49-975D-A8BFB6B58A81}" type="slidenum">
              <a:rPr lang="en-US" smtClean="0"/>
              <a:pPr/>
              <a:t>2</a:t>
            </a:fld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CC1C4E3-88AF-6D49-975D-A8BFB6B58A81}" type="slidenum">
              <a:rPr lang="en-US" smtClean="0"/>
              <a:pPr/>
              <a:t>5</a:t>
            </a:fld>
            <a:endParaRPr 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CC1C4E3-88AF-6D49-975D-A8BFB6B58A81}" type="slidenum">
              <a:rPr lang="en-US" smtClean="0"/>
              <a:pPr/>
              <a:t>7</a:t>
            </a:fld>
            <a:endParaRPr 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marR="0" lvl="1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b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CC1C4E3-88AF-6D49-975D-A8BFB6B58A81}" type="slidenum">
              <a:rPr lang="en-US" smtClean="0"/>
              <a:pPr/>
              <a:t>8</a:t>
            </a:fld>
            <a:endParaRPr 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1200" kern="120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CC1C4E3-88AF-6D49-975D-A8BFB6B58A81}" type="slidenum">
              <a:rPr lang="en-US" smtClean="0"/>
              <a:pPr/>
              <a:t>9</a:t>
            </a:fld>
            <a:endParaRPr 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228600" marR="0" indent="-22860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CC1C4E3-88AF-6D49-975D-A8BFB6B58A81}" type="slidenum">
              <a:rPr lang="en-US" smtClean="0"/>
              <a:pPr/>
              <a:t>12</a:t>
            </a:fld>
            <a:endParaRPr 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1200" kern="120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CC1C4E3-88AF-6D49-975D-A8BFB6B58A81}" type="slidenum">
              <a:rPr lang="en-US" smtClean="0"/>
              <a:pPr/>
              <a:t>14</a:t>
            </a:fld>
            <a:endParaRPr 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CC1C4E3-88AF-6D49-975D-A8BFB6B58A81}" type="slidenum">
              <a:rPr lang="en-US" smtClean="0"/>
              <a:pPr/>
              <a:t>15</a:t>
            </a:fld>
            <a:endParaRPr 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CC1C4E3-88AF-6D49-975D-A8BFB6B58A81}" type="slidenum">
              <a:rPr lang="en-US" smtClean="0"/>
              <a:pPr/>
              <a:t>19</a:t>
            </a:fld>
            <a:endParaRPr 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Rectangle 7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/>
          <a:p>
            <a:fld id="{95DFF49D-31E4-704D-8917-890CBADFD5D7}" type="slidenum">
              <a:rPr lang="en-US"/>
              <a:pPr/>
              <a:t>21</a:t>
            </a:fld>
            <a:endParaRPr lang="en-US"/>
          </a:p>
        </p:txBody>
      </p:sp>
      <p:sp>
        <p:nvSpPr>
          <p:cNvPr id="61443" name="Text Box 1"/>
          <p:cNvSpPr txBox="1">
            <a:spLocks noChangeArrowheads="1"/>
          </p:cNvSpPr>
          <p:nvPr/>
        </p:nvSpPr>
        <p:spPr bwMode="auto">
          <a:xfrm>
            <a:off x="3883827" y="0"/>
            <a:ext cx="2972590" cy="457513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89998" tIns="46799" rIns="89998" bIns="46799">
            <a:prstTxWarp prst="textNoShape">
              <a:avLst/>
            </a:prstTxWarp>
          </a:bodyPr>
          <a:lstStyle/>
          <a:p>
            <a:pPr algn="r">
              <a:buSzPct val="100000"/>
              <a:tabLst>
                <a:tab pos="0" algn="l"/>
                <a:tab pos="913854" algn="l"/>
                <a:tab pos="1827708" algn="l"/>
                <a:tab pos="2743133" algn="l"/>
                <a:tab pos="3656988" algn="l"/>
                <a:tab pos="4570842" algn="l"/>
                <a:tab pos="5486266" algn="l"/>
                <a:tab pos="6400120" algn="l"/>
                <a:tab pos="7313974" algn="l"/>
                <a:tab pos="8229399" algn="l"/>
                <a:tab pos="9143253" algn="l"/>
                <a:tab pos="10057107" algn="l"/>
              </a:tabLst>
            </a:pPr>
            <a:r>
              <a:rPr lang="en-US" sz="1200" dirty="0">
                <a:solidFill>
                  <a:srgbClr val="000000"/>
                </a:solidFill>
                <a:ea typeface="ＭＳ Ｐゴシック" charset="-128"/>
                <a:cs typeface="ＭＳ Ｐゴシック" charset="-128"/>
              </a:rPr>
              <a:t>10/06/10</a:t>
            </a:r>
          </a:p>
        </p:txBody>
      </p:sp>
      <p:sp>
        <p:nvSpPr>
          <p:cNvPr id="61444" name="Text Box 2"/>
          <p:cNvSpPr txBox="1">
            <a:spLocks noChangeArrowheads="1"/>
          </p:cNvSpPr>
          <p:nvPr/>
        </p:nvSpPr>
        <p:spPr bwMode="auto">
          <a:xfrm>
            <a:off x="3883827" y="8684926"/>
            <a:ext cx="2972590" cy="457513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89998" tIns="46799" rIns="89998" bIns="46799" anchor="b">
            <a:prstTxWarp prst="textNoShape">
              <a:avLst/>
            </a:prstTxWarp>
          </a:bodyPr>
          <a:lstStyle/>
          <a:p>
            <a:pPr algn="r">
              <a:buSzPct val="100000"/>
              <a:tabLst>
                <a:tab pos="0" algn="l"/>
                <a:tab pos="913854" algn="l"/>
                <a:tab pos="1827708" algn="l"/>
                <a:tab pos="2743133" algn="l"/>
                <a:tab pos="3656988" algn="l"/>
                <a:tab pos="4570842" algn="l"/>
                <a:tab pos="5486266" algn="l"/>
                <a:tab pos="6400120" algn="l"/>
                <a:tab pos="7313974" algn="l"/>
                <a:tab pos="8229399" algn="l"/>
                <a:tab pos="9143253" algn="l"/>
                <a:tab pos="10057107" algn="l"/>
              </a:tabLst>
            </a:pPr>
            <a:fld id="{545E5BF0-DAEB-C246-809C-A2F805706175}" type="slidenum">
              <a:rPr lang="en-US" sz="1200">
                <a:solidFill>
                  <a:srgbClr val="000000"/>
                </a:solidFill>
                <a:ea typeface="ＭＳ Ｐゴシック" charset="-128"/>
                <a:cs typeface="ＭＳ Ｐゴシック" charset="-128"/>
              </a:rPr>
              <a:pPr algn="r">
                <a:buSzPct val="100000"/>
                <a:tabLst>
                  <a:tab pos="0" algn="l"/>
                  <a:tab pos="913854" algn="l"/>
                  <a:tab pos="1827708" algn="l"/>
                  <a:tab pos="2743133" algn="l"/>
                  <a:tab pos="3656988" algn="l"/>
                  <a:tab pos="4570842" algn="l"/>
                  <a:tab pos="5486266" algn="l"/>
                  <a:tab pos="6400120" algn="l"/>
                  <a:tab pos="7313974" algn="l"/>
                  <a:tab pos="8229399" algn="l"/>
                  <a:tab pos="9143253" algn="l"/>
                  <a:tab pos="10057107" algn="l"/>
                </a:tabLst>
              </a:pPr>
              <a:t>21</a:t>
            </a:fld>
            <a:endParaRPr lang="en-US" sz="1200" dirty="0">
              <a:solidFill>
                <a:srgbClr val="000000"/>
              </a:solidFill>
              <a:ea typeface="ＭＳ Ｐゴシック" charset="-128"/>
              <a:cs typeface="ＭＳ Ｐゴシック" charset="-128"/>
            </a:endParaRPr>
          </a:p>
        </p:txBody>
      </p:sp>
      <p:sp>
        <p:nvSpPr>
          <p:cNvPr id="61445" name="Rectangle 3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3000" y="685800"/>
            <a:ext cx="4573588" cy="3430588"/>
          </a:xfrm>
          <a:solidFill>
            <a:srgbClr val="FFFFFF"/>
          </a:solidFill>
          <a:ln/>
        </p:spPr>
      </p:sp>
      <p:sp>
        <p:nvSpPr>
          <p:cNvPr id="61446" name="Rectangle 4"/>
          <p:cNvSpPr>
            <a:spLocks noGrp="1" noChangeArrowheads="1"/>
          </p:cNvSpPr>
          <p:nvPr>
            <p:ph type="body" idx="1"/>
          </p:nvPr>
        </p:nvSpPr>
        <p:spPr>
          <a:xfrm>
            <a:off x="686591" y="4344025"/>
            <a:ext cx="5486400" cy="4114488"/>
          </a:xfrm>
          <a:noFill/>
          <a:ln/>
        </p:spPr>
        <p:txBody>
          <a:bodyPr anchor="ctr"/>
          <a:lstStyle/>
          <a:p>
            <a:endParaRPr lang="en-US">
              <a:latin typeface="Times New Roman" charset="0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jpe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pn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png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057400" y="4191000"/>
            <a:ext cx="5029200" cy="1447800"/>
          </a:xfrm>
          <a:effectLst/>
        </p:spPr>
        <p:txBody>
          <a:bodyPr vert="horz" lIns="91440" tIns="45720" rIns="91440" bIns="45720" rtlCol="0">
            <a:normAutofit/>
            <a:scene3d>
              <a:camera prst="orthographicFront"/>
              <a:lightRig rig="chilly" dir="t"/>
            </a:scene3d>
            <a:sp3d extrusionH="6350">
              <a:extrusionClr>
                <a:schemeClr val="bg1"/>
              </a:extrusionClr>
            </a:sp3d>
          </a:bodyPr>
          <a:lstStyle>
            <a:lvl1pPr marL="0" indent="0" algn="ctr" defTabSz="914400" rtl="0" eaLnBrk="1" latinLnBrk="0" hangingPunct="1">
              <a:spcBef>
                <a:spcPts val="0"/>
              </a:spcBef>
              <a:buSzPct val="80000"/>
              <a:buFont typeface="Wingdings" pitchFamily="2" charset="2"/>
              <a:buNone/>
              <a:defRPr sz="2000" b="1" kern="1200">
                <a:gradFill>
                  <a:gsLst>
                    <a:gs pos="50000">
                      <a:schemeClr val="tx1">
                        <a:lumMod val="65000"/>
                        <a:lumOff val="35000"/>
                      </a:schemeClr>
                    </a:gs>
                    <a:gs pos="100000">
                      <a:schemeClr val="tx1">
                        <a:lumMod val="85000"/>
                        <a:lumOff val="15000"/>
                      </a:schemeClr>
                    </a:gs>
                  </a:gsLst>
                  <a:lin ang="5400000" scaled="0"/>
                </a:gradFill>
                <a:effectLst/>
                <a:latin typeface="+mn-lt"/>
                <a:ea typeface="+mn-ea"/>
                <a:cs typeface="+mn-cs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EA90B8-61CF-F842-8AB7-FF7768B4DA19}" type="datetimeFigureOut">
              <a:rPr lang="en-US" smtClean="0"/>
              <a:pPr/>
              <a:t>6/7/2011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4628B2-2028-E545-8EA4-A0BB4C6990A1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Alternate Process 6"/>
          <p:cNvSpPr/>
          <p:nvPr userDrawn="1"/>
        </p:nvSpPr>
        <p:spPr>
          <a:xfrm>
            <a:off x="457201" y="224087"/>
            <a:ext cx="8229599" cy="4444395"/>
          </a:xfrm>
          <a:prstGeom prst="flowChartAlternateProcess">
            <a:avLst/>
          </a:prstGeom>
          <a:solidFill>
            <a:srgbClr val="36405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tabLst>
                <a:tab pos="4108450" algn="l"/>
              </a:tabLst>
            </a:pPr>
            <a:r>
              <a:rPr lang="en-US" sz="1800" kern="1200" dirty="0" smtClean="0">
                <a:solidFill>
                  <a:schemeClr val="lt1"/>
                </a:solidFill>
                <a:latin typeface="+mn-lt"/>
                <a:ea typeface="+mn-ea"/>
                <a:cs typeface="+mn-cs"/>
              </a:rPr>
              <a:t>	</a:t>
            </a:r>
          </a:p>
          <a:p>
            <a:pPr>
              <a:tabLst>
                <a:tab pos="4108450" algn="l"/>
              </a:tabLst>
            </a:pPr>
            <a:r>
              <a:rPr lang="en-US" sz="1800" kern="1200" dirty="0" smtClean="0">
                <a:solidFill>
                  <a:schemeClr val="lt1"/>
                </a:solidFill>
                <a:latin typeface="+mn-lt"/>
                <a:ea typeface="+mn-ea"/>
                <a:cs typeface="+mn-cs"/>
              </a:rPr>
              <a:t>	</a:t>
            </a:r>
          </a:p>
          <a:p>
            <a:pPr>
              <a:tabLst>
                <a:tab pos="4108450" algn="l"/>
              </a:tabLst>
            </a:pPr>
            <a:r>
              <a:rPr lang="en-US" sz="4000" kern="1200" dirty="0" smtClean="0">
                <a:solidFill>
                  <a:schemeClr val="lt1"/>
                </a:solidFill>
                <a:latin typeface="+mn-lt"/>
                <a:ea typeface="+mn-ea"/>
                <a:cs typeface="+mn-cs"/>
              </a:rPr>
              <a:t>	</a:t>
            </a:r>
          </a:p>
          <a:p>
            <a:pPr>
              <a:tabLst>
                <a:tab pos="4108450" algn="l"/>
              </a:tabLst>
            </a:pPr>
            <a:r>
              <a:rPr lang="en-US" sz="4000" kern="1200" dirty="0" smtClean="0">
                <a:solidFill>
                  <a:schemeClr val="lt1"/>
                </a:solidFill>
                <a:latin typeface="+mn-lt"/>
                <a:ea typeface="+mn-ea"/>
                <a:cs typeface="+mn-cs"/>
              </a:rPr>
              <a:t>	</a:t>
            </a:r>
            <a:r>
              <a:rPr lang="en-US" sz="4100" kern="1200" dirty="0" smtClean="0">
                <a:solidFill>
                  <a:schemeClr val="lt1"/>
                </a:solidFill>
                <a:latin typeface="+mn-lt"/>
                <a:ea typeface="+mn-ea"/>
                <a:cs typeface="+mn-cs"/>
              </a:rPr>
              <a:t>Becoming </a:t>
            </a:r>
          </a:p>
          <a:p>
            <a:pPr>
              <a:tabLst>
                <a:tab pos="4108450" algn="l"/>
              </a:tabLst>
            </a:pPr>
            <a:r>
              <a:rPr lang="en-US" sz="4100" kern="1200" dirty="0" smtClean="0">
                <a:solidFill>
                  <a:schemeClr val="lt1"/>
                </a:solidFill>
                <a:latin typeface="+mn-lt"/>
                <a:ea typeface="+mn-ea"/>
                <a:cs typeface="+mn-cs"/>
              </a:rPr>
              <a:t>	STEM Protégés: </a:t>
            </a:r>
            <a:r>
              <a:rPr lang="en-US" sz="4000" kern="1200" dirty="0" smtClean="0">
                <a:solidFill>
                  <a:schemeClr val="lt1"/>
                </a:solidFill>
                <a:latin typeface="+mn-lt"/>
                <a:ea typeface="+mn-ea"/>
                <a:cs typeface="+mn-cs"/>
              </a:rPr>
              <a:t>: </a:t>
            </a:r>
          </a:p>
          <a:p>
            <a:pPr>
              <a:tabLst>
                <a:tab pos="1830388" algn="l"/>
              </a:tabLst>
            </a:pPr>
            <a:endParaRPr lang="en-US" sz="2800" kern="1200" dirty="0" smtClean="0">
              <a:solidFill>
                <a:schemeClr val="lt1"/>
              </a:solidFill>
              <a:latin typeface="+mn-lt"/>
              <a:ea typeface="+mn-ea"/>
              <a:cs typeface="+mn-cs"/>
            </a:endParaRPr>
          </a:p>
          <a:p>
            <a:pPr algn="ctr">
              <a:tabLst>
                <a:tab pos="1830388" algn="l"/>
              </a:tabLst>
            </a:pPr>
            <a:r>
              <a:rPr lang="en-US" sz="2800" kern="1200" dirty="0" smtClean="0">
                <a:solidFill>
                  <a:schemeClr val="lt1"/>
                </a:solidFill>
                <a:latin typeface="+mn-lt"/>
                <a:ea typeface="+mn-ea"/>
                <a:cs typeface="+mn-cs"/>
              </a:rPr>
              <a:t>Factors Predicting the Access and Development of Meaningful Faculty-Student Relationships</a:t>
            </a:r>
          </a:p>
        </p:txBody>
      </p:sp>
      <p:pic>
        <p:nvPicPr>
          <p:cNvPr id="11" name="Picture 3"/>
          <p:cNvPicPr>
            <a:picLocks noChangeAspect="1" noChangeArrowheads="1"/>
          </p:cNvPicPr>
          <p:nvPr userDrawn="1"/>
        </p:nvPicPr>
        <p:blipFill>
          <a:blip r:embed="rId2"/>
          <a:srcRect/>
          <a:stretch>
            <a:fillRect/>
          </a:stretch>
        </p:blipFill>
        <p:spPr bwMode="auto">
          <a:xfrm>
            <a:off x="365125" y="5758469"/>
            <a:ext cx="930275" cy="935038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pic>
      <p:pic>
        <p:nvPicPr>
          <p:cNvPr id="12" name="Picture 4"/>
          <p:cNvPicPr>
            <a:picLocks noChangeAspect="1" noChangeArrowheads="1"/>
          </p:cNvPicPr>
          <p:nvPr userDrawn="1"/>
        </p:nvPicPr>
        <p:blipFill>
          <a:blip r:embed="rId3" cstate="print">
            <a:extLst>
              <a:ext uri="{28A0092B-C50C-407E-A947-70E740481C1C}"/>
            </a:extLst>
          </a:blip>
          <a:srcRect/>
          <a:stretch>
            <a:fillRect/>
          </a:stretch>
        </p:blipFill>
        <p:spPr bwMode="auto">
          <a:xfrm>
            <a:off x="7772400" y="5925312"/>
            <a:ext cx="1208088" cy="676642"/>
          </a:xfrm>
          <a:prstGeom prst="rect">
            <a:avLst/>
          </a:prstGeom>
          <a:noFill/>
          <a:ln>
            <a:noFill/>
          </a:ln>
          <a:effectLst>
            <a:glow>
              <a:schemeClr val="bg1">
                <a:alpha val="15000"/>
              </a:schemeClr>
            </a:glow>
            <a:softEdge rad="12700"/>
          </a:effectLst>
          <a:extLst>
            <a:ext uri="{909E8E84-426E-40DD-AFC4-6F175D3DCCD1}"/>
            <a:ext uri="{91240B29-F687-4F45-9708-019B960494DF}"/>
          </a:extLst>
        </p:spPr>
      </p:pic>
      <p:pic>
        <p:nvPicPr>
          <p:cNvPr id="1026" name="Picture 2" descr="H:\My Pictures\STEM faculty.jpg"/>
          <p:cNvPicPr>
            <a:picLocks noChangeAspect="1" noChangeArrowheads="1"/>
          </p:cNvPicPr>
          <p:nvPr userDrawn="1"/>
        </p:nvPicPr>
        <p:blipFill>
          <a:blip r:embed="rId4"/>
          <a:srcRect/>
          <a:stretch>
            <a:fillRect/>
          </a:stretch>
        </p:blipFill>
        <p:spPr bwMode="auto">
          <a:xfrm rot="20168771">
            <a:off x="479037" y="601548"/>
            <a:ext cx="3461526" cy="2303488"/>
          </a:xfrm>
          <a:prstGeom prst="rect">
            <a:avLst/>
          </a:prstGeom>
          <a:noFill/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dirty="0" smtClean="0"/>
              <a:t>Click to edit Master title style</a:t>
            </a:r>
            <a:endParaRPr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4400" y="1749426"/>
            <a:ext cx="7313613" cy="4303338"/>
          </a:xfrm>
        </p:spPr>
        <p:txBody>
          <a:bodyPr/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dirty="0"/>
          </a:p>
        </p:txBody>
      </p:sp>
      <p:pic>
        <p:nvPicPr>
          <p:cNvPr id="21" name="Picture 3"/>
          <p:cNvPicPr>
            <a:picLocks noChangeAspect="1" noChangeArrowheads="1"/>
          </p:cNvPicPr>
          <p:nvPr userDrawn="1"/>
        </p:nvPicPr>
        <p:blipFill>
          <a:blip r:embed="rId2"/>
          <a:srcRect/>
          <a:stretch>
            <a:fillRect/>
          </a:stretch>
        </p:blipFill>
        <p:spPr bwMode="auto">
          <a:xfrm>
            <a:off x="365125" y="5758469"/>
            <a:ext cx="930275" cy="935038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pic>
      <p:cxnSp>
        <p:nvCxnSpPr>
          <p:cNvPr id="24" name="Straight Connector 23"/>
          <p:cNvCxnSpPr/>
          <p:nvPr userDrawn="1"/>
        </p:nvCxnSpPr>
        <p:spPr>
          <a:xfrm flipV="1">
            <a:off x="0" y="1232479"/>
            <a:ext cx="9144000" cy="18674"/>
          </a:xfrm>
          <a:prstGeom prst="line">
            <a:avLst/>
          </a:prstGeom>
          <a:ln>
            <a:gradFill flip="none" rotWithShape="1">
              <a:gsLst>
                <a:gs pos="20000">
                  <a:srgbClr val="36405B"/>
                </a:gs>
                <a:gs pos="100000">
                  <a:srgbClr val="FFFFFF"/>
                </a:gs>
              </a:gsLst>
              <a:lin ang="0" scaled="1"/>
              <a:tileRect/>
            </a:gra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25" name="Picture 8"/>
          <p:cNvPicPr>
            <a:picLocks noChangeAspect="1" noChangeArrowheads="1"/>
          </p:cNvPicPr>
          <p:nvPr userDrawn="1"/>
        </p:nvPicPr>
        <p:blipFill>
          <a:blip r:embed="rId3"/>
          <a:srcRect/>
          <a:stretch>
            <a:fillRect/>
          </a:stretch>
        </p:blipFill>
        <p:spPr bwMode="auto">
          <a:xfrm>
            <a:off x="2353115" y="5758469"/>
            <a:ext cx="4743010" cy="1100136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pic>
      <p:pic>
        <p:nvPicPr>
          <p:cNvPr id="27" name="Picture 4"/>
          <p:cNvPicPr>
            <a:picLocks noChangeAspect="1" noChangeArrowheads="1"/>
          </p:cNvPicPr>
          <p:nvPr userDrawn="1"/>
        </p:nvPicPr>
        <p:blipFill>
          <a:blip r:embed="rId4" cstate="print">
            <a:extLst>
              <a:ext uri="{28A0092B-C50C-407E-A947-70E740481C1C}"/>
            </a:extLst>
          </a:blip>
          <a:srcRect/>
          <a:stretch>
            <a:fillRect/>
          </a:stretch>
        </p:blipFill>
        <p:spPr bwMode="auto">
          <a:xfrm>
            <a:off x="7772400" y="5925312"/>
            <a:ext cx="1208088" cy="676642"/>
          </a:xfrm>
          <a:prstGeom prst="rect">
            <a:avLst/>
          </a:prstGeom>
          <a:noFill/>
          <a:ln>
            <a:noFill/>
          </a:ln>
          <a:effectLst>
            <a:glow>
              <a:schemeClr val="bg1">
                <a:alpha val="15000"/>
              </a:schemeClr>
            </a:glow>
            <a:softEdge rad="12700"/>
          </a:effectLst>
          <a:extLst>
            <a:ext uri="{909E8E84-426E-40DD-AFC4-6F175D3DCCD1}"/>
            <a:ext uri="{91240B29-F687-4F45-9708-019B960494DF}"/>
          </a:extLst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and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dirty="0" smtClean="0"/>
              <a:t>Click to edit Master title style</a:t>
            </a:r>
            <a:endParaRPr dirty="0"/>
          </a:p>
        </p:txBody>
      </p:sp>
      <p:pic>
        <p:nvPicPr>
          <p:cNvPr id="21" name="Picture 3"/>
          <p:cNvPicPr>
            <a:picLocks noChangeAspect="1" noChangeArrowheads="1"/>
          </p:cNvPicPr>
          <p:nvPr userDrawn="1"/>
        </p:nvPicPr>
        <p:blipFill>
          <a:blip r:embed="rId2"/>
          <a:srcRect/>
          <a:stretch>
            <a:fillRect/>
          </a:stretch>
        </p:blipFill>
        <p:spPr bwMode="auto">
          <a:xfrm>
            <a:off x="365125" y="5758469"/>
            <a:ext cx="930275" cy="935038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pic>
      <p:cxnSp>
        <p:nvCxnSpPr>
          <p:cNvPr id="24" name="Straight Connector 23"/>
          <p:cNvCxnSpPr/>
          <p:nvPr userDrawn="1"/>
        </p:nvCxnSpPr>
        <p:spPr>
          <a:xfrm flipV="1">
            <a:off x="0" y="1232479"/>
            <a:ext cx="9144000" cy="18674"/>
          </a:xfrm>
          <a:prstGeom prst="line">
            <a:avLst/>
          </a:prstGeom>
          <a:ln>
            <a:gradFill flip="none" rotWithShape="1">
              <a:gsLst>
                <a:gs pos="20000">
                  <a:srgbClr val="36405B"/>
                </a:gs>
                <a:gs pos="100000">
                  <a:srgbClr val="FFFFFF"/>
                </a:gs>
              </a:gsLst>
              <a:lin ang="0" scaled="1"/>
              <a:tileRect/>
            </a:gra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25" name="Picture 8"/>
          <p:cNvPicPr>
            <a:picLocks noChangeAspect="1" noChangeArrowheads="1"/>
          </p:cNvPicPr>
          <p:nvPr userDrawn="1"/>
        </p:nvPicPr>
        <p:blipFill>
          <a:blip r:embed="rId3"/>
          <a:srcRect/>
          <a:stretch>
            <a:fillRect/>
          </a:stretch>
        </p:blipFill>
        <p:spPr bwMode="auto">
          <a:xfrm>
            <a:off x="2353115" y="5758469"/>
            <a:ext cx="4743010" cy="1100136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pic>
      <p:pic>
        <p:nvPicPr>
          <p:cNvPr id="27" name="Picture 4"/>
          <p:cNvPicPr>
            <a:picLocks noChangeAspect="1" noChangeArrowheads="1"/>
          </p:cNvPicPr>
          <p:nvPr userDrawn="1"/>
        </p:nvPicPr>
        <p:blipFill>
          <a:blip r:embed="rId4" cstate="print">
            <a:extLst>
              <a:ext uri="{28A0092B-C50C-407E-A947-70E740481C1C}"/>
            </a:extLst>
          </a:blip>
          <a:srcRect/>
          <a:stretch>
            <a:fillRect/>
          </a:stretch>
        </p:blipFill>
        <p:spPr bwMode="auto">
          <a:xfrm>
            <a:off x="7772400" y="5925312"/>
            <a:ext cx="1208088" cy="676642"/>
          </a:xfrm>
          <a:prstGeom prst="rect">
            <a:avLst/>
          </a:prstGeom>
          <a:noFill/>
          <a:ln>
            <a:noFill/>
          </a:ln>
          <a:effectLst>
            <a:glow>
              <a:schemeClr val="bg1">
                <a:alpha val="15000"/>
              </a:schemeClr>
            </a:glow>
            <a:softEdge rad="12700"/>
          </a:effectLst>
          <a:extLst>
            <a:ext uri="{909E8E84-426E-40DD-AFC4-6F175D3DCCD1}"/>
            <a:ext uri="{91240B29-F687-4F45-9708-019B960494DF}"/>
          </a:extLst>
        </p:spPr>
      </p:pic>
      <p:sp>
        <p:nvSpPr>
          <p:cNvPr id="9" name="Content Placeholder 3"/>
          <p:cNvSpPr>
            <a:spLocks noGrp="1"/>
          </p:cNvSpPr>
          <p:nvPr>
            <p:ph sz="half" idx="2"/>
          </p:nvPr>
        </p:nvSpPr>
        <p:spPr>
          <a:xfrm>
            <a:off x="570035" y="1492625"/>
            <a:ext cx="3566160" cy="3792911"/>
          </a:xfrm>
        </p:spPr>
        <p:txBody>
          <a:bodyPr>
            <a:normAutofit/>
          </a:bodyPr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dirty="0" smtClean="0"/>
              <a:t>Click to edit Master title style</a:t>
            </a:r>
            <a:endParaRPr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4400" y="1749426"/>
            <a:ext cx="7313613" cy="4303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cxnSp>
        <p:nvCxnSpPr>
          <p:cNvPr id="24" name="Straight Connector 23"/>
          <p:cNvCxnSpPr/>
          <p:nvPr userDrawn="1"/>
        </p:nvCxnSpPr>
        <p:spPr>
          <a:xfrm flipV="1">
            <a:off x="0" y="1232479"/>
            <a:ext cx="9144000" cy="18674"/>
          </a:xfrm>
          <a:prstGeom prst="line">
            <a:avLst/>
          </a:prstGeom>
          <a:ln>
            <a:gradFill flip="none" rotWithShape="1">
              <a:gsLst>
                <a:gs pos="20000">
                  <a:srgbClr val="36405B"/>
                </a:gs>
                <a:gs pos="100000">
                  <a:srgbClr val="FFFFFF"/>
                </a:gs>
              </a:gsLst>
              <a:lin ang="0" scaled="1"/>
              <a:tileRect/>
            </a:gra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Slide with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icture Placeholder 9"/>
          <p:cNvSpPr>
            <a:spLocks noGrp="1"/>
          </p:cNvSpPr>
          <p:nvPr>
            <p:ph type="pic" sz="quarter" idx="13"/>
          </p:nvPr>
        </p:nvSpPr>
        <p:spPr>
          <a:xfrm>
            <a:off x="1881187" y="631824"/>
            <a:ext cx="5407025" cy="3281363"/>
          </a:xfrm>
          <a:prstGeom prst="roundRect">
            <a:avLst>
              <a:gd name="adj" fmla="val 8881"/>
            </a:avLst>
          </a:prstGeom>
          <a:noFill/>
          <a:ln w="57150">
            <a:solidFill>
              <a:schemeClr val="bg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none"/>
        </p:style>
        <p:txBody>
          <a:bodyPr/>
          <a:lstStyle>
            <a:lvl1pPr>
              <a:buNone/>
              <a:defRPr/>
            </a:lvl1pPr>
          </a:lstStyle>
          <a:p>
            <a:r>
              <a:rPr lang="en-US" smtClean="0"/>
              <a:t>Click icon to add picture</a:t>
            </a:r>
            <a:endParaRPr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58368" y="4495800"/>
            <a:ext cx="7827264" cy="1219200"/>
          </a:xfrm>
        </p:spPr>
        <p:txBody>
          <a:bodyPr anchor="b" anchorCtr="0">
            <a:noAutofit/>
          </a:bodyPr>
          <a:lstStyle>
            <a:lvl1pPr>
              <a:lnSpc>
                <a:spcPts val="5200"/>
              </a:lnSpc>
              <a:defRPr sz="4800" b="1">
                <a:gradFill>
                  <a:gsLst>
                    <a:gs pos="50000">
                      <a:schemeClr val="tx1">
                        <a:lumMod val="65000"/>
                        <a:lumOff val="35000"/>
                      </a:schemeClr>
                    </a:gs>
                    <a:gs pos="100000">
                      <a:schemeClr val="tx1">
                        <a:lumMod val="85000"/>
                        <a:lumOff val="15000"/>
                      </a:schemeClr>
                    </a:gs>
                  </a:gsLst>
                  <a:lin ang="5400000" scaled="0"/>
                </a:gradFill>
                <a:effectLst/>
              </a:defRPr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58368" y="5715000"/>
            <a:ext cx="7827264" cy="501000"/>
          </a:xfrm>
        </p:spPr>
        <p:txBody>
          <a:bodyPr>
            <a:normAutofit/>
          </a:bodyPr>
          <a:lstStyle>
            <a:lvl1pPr marL="0" indent="0" algn="ctr">
              <a:spcBef>
                <a:spcPts val="0"/>
              </a:spcBef>
              <a:buNone/>
              <a:defRPr sz="2000" b="1">
                <a:gradFill>
                  <a:gsLst>
                    <a:gs pos="50000">
                      <a:schemeClr val="tx1">
                        <a:lumMod val="65000"/>
                        <a:lumOff val="35000"/>
                      </a:schemeClr>
                    </a:gs>
                    <a:gs pos="100000">
                      <a:schemeClr val="tx1">
                        <a:lumMod val="85000"/>
                        <a:lumOff val="15000"/>
                      </a:schemeClr>
                    </a:gs>
                  </a:gsLst>
                  <a:lin ang="5400000" scaled="0"/>
                </a:gradFill>
                <a:effectLst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221132"/>
            <a:ext cx="2133600" cy="300318"/>
          </a:xfrm>
        </p:spPr>
        <p:txBody>
          <a:bodyPr/>
          <a:lstStyle>
            <a:lvl1pPr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B1EA90B8-61CF-F842-8AB7-FF7768B4DA19}" type="datetimeFigureOut">
              <a:rPr lang="en-US" smtClean="0"/>
              <a:pPr/>
              <a:t>6/7/2011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212541"/>
            <a:ext cx="2895600" cy="300318"/>
          </a:xfrm>
        </p:spPr>
        <p:txBody>
          <a:bodyPr/>
          <a:lstStyle>
            <a:lvl1pPr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212541"/>
            <a:ext cx="2133600" cy="300318"/>
          </a:xfrm>
        </p:spPr>
        <p:txBody>
          <a:bodyPr/>
          <a:lstStyle>
            <a:lvl1pPr>
              <a:defRPr sz="14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364628B2-2028-E545-8EA4-A0BB4C6990A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3100" y="2424953"/>
            <a:ext cx="7823200" cy="1474788"/>
          </a:xfrm>
        </p:spPr>
        <p:txBody>
          <a:bodyPr anchor="b" anchorCtr="0"/>
          <a:lstStyle>
            <a:lvl1pPr algn="ctr">
              <a:defRPr sz="4800" b="1" cap="none" baseline="0">
                <a:effectLst/>
              </a:defRPr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3100" y="3913188"/>
            <a:ext cx="7823200" cy="554694"/>
          </a:xfr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spcBef>
                <a:spcPts val="0"/>
              </a:spcBef>
              <a:buSzPct val="80000"/>
              <a:buFont typeface="Wingdings" pitchFamily="2" charset="2"/>
              <a:buNone/>
              <a:defRPr sz="2000" b="1" kern="1200">
                <a:gradFill>
                  <a:gsLst>
                    <a:gs pos="50000">
                      <a:schemeClr val="tx1">
                        <a:lumMod val="65000"/>
                        <a:lumOff val="35000"/>
                      </a:schemeClr>
                    </a:gs>
                    <a:gs pos="100000">
                      <a:schemeClr val="tx1">
                        <a:lumMod val="85000"/>
                        <a:lumOff val="15000"/>
                      </a:schemeClr>
                    </a:gs>
                  </a:gsLst>
                  <a:lin ang="5400000" scaled="0"/>
                </a:gradFill>
                <a:effectLst/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EA90B8-61CF-F842-8AB7-FF7768B4DA19}" type="datetimeFigureOut">
              <a:rPr lang="en-US" smtClean="0"/>
              <a:pPr/>
              <a:t>6/7/2011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DD1C59-B8FB-4BC6-84FE-FD700C7CFC4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14400" y="1747838"/>
            <a:ext cx="3563470" cy="4316786"/>
          </a:xfrm>
        </p:spPr>
        <p:txBody>
          <a:bodyPr>
            <a:normAutofit/>
          </a:bodyPr>
          <a:lstStyle>
            <a:lvl1pPr>
              <a:spcBef>
                <a:spcPts val="1600"/>
              </a:spcBef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199" y="1747838"/>
            <a:ext cx="3565526" cy="4316786"/>
          </a:xfrm>
        </p:spPr>
        <p:txBody>
          <a:bodyPr>
            <a:normAutofit/>
          </a:bodyPr>
          <a:lstStyle>
            <a:lvl1pPr>
              <a:spcBef>
                <a:spcPts val="1600"/>
              </a:spcBef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EA90B8-61CF-F842-8AB7-FF7768B4DA19}" type="datetimeFigureOut">
              <a:rPr lang="en-US" smtClean="0"/>
              <a:pPr/>
              <a:t>6/7/2011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4628B2-2028-E545-8EA4-A0BB4C6990A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4398" y="1515035"/>
            <a:ext cx="3566160" cy="639762"/>
          </a:xfrm>
        </p:spPr>
        <p:txBody>
          <a:bodyPr anchor="b"/>
          <a:lstStyle>
            <a:lvl1pPr marL="0" indent="0" algn="ctr">
              <a:spcBef>
                <a:spcPts val="0"/>
              </a:spcBef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914398" y="2271713"/>
            <a:ext cx="3566160" cy="3792911"/>
          </a:xfrm>
        </p:spPr>
        <p:txBody>
          <a:bodyPr>
            <a:normAutofit/>
          </a:bodyPr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58471" y="1515035"/>
            <a:ext cx="3566160" cy="639762"/>
          </a:xfrm>
        </p:spPr>
        <p:txBody>
          <a:bodyPr anchor="b"/>
          <a:lstStyle>
            <a:lvl1pPr marL="0" indent="0" algn="ctr">
              <a:spcBef>
                <a:spcPts val="0"/>
              </a:spcBef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58471" y="2271713"/>
            <a:ext cx="3566160" cy="3792911"/>
          </a:xfrm>
        </p:spPr>
        <p:txBody>
          <a:bodyPr>
            <a:normAutofit/>
          </a:bodyPr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EA90B8-61CF-F842-8AB7-FF7768B4DA19}" type="datetimeFigureOut">
              <a:rPr lang="en-US" smtClean="0"/>
              <a:pPr/>
              <a:t>6/7/2011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4628B2-2028-E545-8EA4-A0BB4C6990A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EA90B8-61CF-F842-8AB7-FF7768B4DA19}" type="datetimeFigureOut">
              <a:rPr lang="en-US" smtClean="0"/>
              <a:pPr/>
              <a:t>6/7/2011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4628B2-2028-E545-8EA4-A0BB4C6990A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EA90B8-61CF-F842-8AB7-FF7768B4DA19}" type="datetimeFigureOut">
              <a:rPr lang="en-US" smtClean="0"/>
              <a:pPr/>
              <a:t>6/7/2011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4628B2-2028-E545-8EA4-A0BB4C6990A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91670" y="793376"/>
            <a:ext cx="3794760" cy="968189"/>
          </a:xfrm>
        </p:spPr>
        <p:txBody>
          <a:bodyPr anchor="b"/>
          <a:lstStyle>
            <a:lvl1pPr algn="l">
              <a:lnSpc>
                <a:spcPts val="4000"/>
              </a:lnSpc>
              <a:defRPr sz="3600" b="1"/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00600" y="658906"/>
            <a:ext cx="3794760" cy="5405719"/>
          </a:xfrm>
        </p:spPr>
        <p:txBody>
          <a:bodyPr>
            <a:normAutofit/>
          </a:bodyPr>
          <a:lstStyle>
            <a:lvl1pPr>
              <a:spcBef>
                <a:spcPts val="2000"/>
              </a:spcBef>
              <a:defRPr sz="2200">
                <a:effectLst/>
              </a:defRPr>
            </a:lvl1pPr>
            <a:lvl2pPr>
              <a:spcBef>
                <a:spcPts val="2000"/>
              </a:spcBef>
              <a:defRPr sz="2000">
                <a:effectLst/>
              </a:defRPr>
            </a:lvl2pPr>
            <a:lvl3pPr>
              <a:spcBef>
                <a:spcPts val="2000"/>
              </a:spcBef>
              <a:defRPr sz="1800">
                <a:effectLst/>
              </a:defRPr>
            </a:lvl3pPr>
            <a:lvl4pPr>
              <a:spcBef>
                <a:spcPts val="2000"/>
              </a:spcBef>
              <a:defRPr sz="1800">
                <a:effectLst/>
              </a:defRPr>
            </a:lvl4pPr>
            <a:lvl5pPr>
              <a:spcBef>
                <a:spcPts val="2000"/>
              </a:spcBef>
              <a:defRPr sz="1800">
                <a:effectLst/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91670" y="1748118"/>
            <a:ext cx="3794760" cy="3814482"/>
          </a:xfrm>
        </p:spPr>
        <p:txBody>
          <a:bodyPr>
            <a:normAutofit/>
          </a:bodyPr>
          <a:lstStyle>
            <a:lvl1pPr marL="0" indent="0">
              <a:lnSpc>
                <a:spcPct val="110000"/>
              </a:lnSpc>
              <a:buNone/>
              <a:defRPr sz="2000">
                <a:effectLst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EA90B8-61CF-F842-8AB7-FF7768B4DA19}" type="datetimeFigureOut">
              <a:rPr lang="en-US" smtClean="0"/>
              <a:pPr/>
              <a:t>6/7/2011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4628B2-2028-E545-8EA4-A0BB4C6990A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EA90B8-61CF-F842-8AB7-FF7768B4DA19}" type="datetimeFigureOut">
              <a:rPr lang="en-US" smtClean="0"/>
              <a:pPr/>
              <a:t>6/7/2011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4628B2-2028-E545-8EA4-A0BB4C6990A1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591670" y="793376"/>
            <a:ext cx="3807293" cy="968189"/>
          </a:xfrm>
          <a:scene3d>
            <a:camera prst="orthographicFront"/>
            <a:lightRig rig="chilly" dir="t"/>
          </a:scene3d>
          <a:sp3d extrusionH="12700">
            <a:extrusionClr>
              <a:schemeClr val="bg1"/>
            </a:extrusionClr>
          </a:sp3d>
        </p:spPr>
        <p:txBody>
          <a:bodyPr vert="horz" lIns="91440" tIns="45720" rIns="91440" bIns="45720" rtlCol="0" anchor="b">
            <a:noAutofit/>
            <a:sp3d extrusionH="12700">
              <a:extrusionClr>
                <a:schemeClr val="bg1"/>
              </a:extrusionClr>
            </a:sp3d>
          </a:bodyPr>
          <a:lstStyle>
            <a:lvl1pPr algn="l" defTabSz="914400" rtl="0" eaLnBrk="1" latinLnBrk="0" hangingPunct="1">
              <a:lnSpc>
                <a:spcPts val="4000"/>
              </a:lnSpc>
              <a:spcBef>
                <a:spcPct val="0"/>
              </a:spcBef>
              <a:buNone/>
              <a:defRPr sz="3600" b="1" kern="1200" baseline="0">
                <a:gradFill>
                  <a:gsLst>
                    <a:gs pos="50000">
                      <a:schemeClr val="tx1">
                        <a:lumMod val="65000"/>
                        <a:lumOff val="35000"/>
                      </a:schemeClr>
                    </a:gs>
                    <a:gs pos="100000">
                      <a:schemeClr val="tx1">
                        <a:lumMod val="85000"/>
                        <a:lumOff val="1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9" name="Text Placeholder 3"/>
          <p:cNvSpPr>
            <a:spLocks noGrp="1"/>
          </p:cNvSpPr>
          <p:nvPr>
            <p:ph type="body" sz="half" idx="2"/>
          </p:nvPr>
        </p:nvSpPr>
        <p:spPr>
          <a:xfrm>
            <a:off x="591670" y="1748118"/>
            <a:ext cx="3807293" cy="3585882"/>
          </a:xfrm>
          <a:effectLst/>
        </p:spPr>
        <p:txBody>
          <a:bodyPr vert="horz" lIns="91440" tIns="45720" rIns="91440" bIns="45720" rtlCol="0">
            <a:normAutofit/>
            <a:scene3d>
              <a:camera prst="orthographicFront"/>
              <a:lightRig rig="chilly" dir="t"/>
            </a:scene3d>
            <a:sp3d extrusionH="6350">
              <a:extrusionClr>
                <a:schemeClr val="bg1"/>
              </a:extrusionClr>
            </a:sp3d>
          </a:bodyPr>
          <a:lstStyle>
            <a:lvl1pPr marL="0" indent="0">
              <a:lnSpc>
                <a:spcPct val="110000"/>
              </a:lnSpc>
              <a:buNone/>
              <a:defRPr sz="2000" kern="1200">
                <a:gradFill>
                  <a:gsLst>
                    <a:gs pos="50000">
                      <a:schemeClr val="tx1">
                        <a:lumMod val="65000"/>
                        <a:lumOff val="35000"/>
                      </a:schemeClr>
                    </a:gs>
                    <a:gs pos="100000">
                      <a:schemeClr val="tx1">
                        <a:lumMod val="85000"/>
                        <a:lumOff val="15000"/>
                      </a:schemeClr>
                    </a:gs>
                  </a:gsLst>
                  <a:lin ang="5400000" scaled="0"/>
                </a:gradFill>
                <a:effectLst/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lvl="0" indent="0" algn="l" defTabSz="914400" rtl="0" eaLnBrk="1" latinLnBrk="0" hangingPunct="1">
              <a:lnSpc>
                <a:spcPct val="110000"/>
              </a:lnSpc>
              <a:spcBef>
                <a:spcPts val="2000"/>
              </a:spcBef>
              <a:buSzPct val="80000"/>
              <a:buFont typeface="Wingdings" pitchFamily="2" charset="2"/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11" name="Picture Placeholder 10"/>
          <p:cNvSpPr>
            <a:spLocks noGrp="1"/>
          </p:cNvSpPr>
          <p:nvPr>
            <p:ph type="pic" sz="quarter" idx="13"/>
          </p:nvPr>
        </p:nvSpPr>
        <p:spPr>
          <a:xfrm>
            <a:off x="4800600" y="671514"/>
            <a:ext cx="3810000" cy="4599734"/>
          </a:xfrm>
          <a:prstGeom prst="roundRect">
            <a:avLst>
              <a:gd name="adj" fmla="val 4391"/>
            </a:avLst>
          </a:prstGeom>
          <a:noFill/>
          <a:ln w="57150">
            <a:solidFill>
              <a:schemeClr val="bg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none"/>
        </p:style>
        <p:txBody>
          <a:bodyPr vert="horz" lIns="91440" tIns="45720" rIns="91440" bIns="45720" rtlCol="0">
            <a:noAutofit/>
            <a:scene3d>
              <a:camera prst="orthographicFront"/>
              <a:lightRig rig="chilly" dir="t"/>
            </a:scene3d>
            <a:sp3d extrusionH="6350">
              <a:bevelT w="19050" h="12700" prst="softRound"/>
              <a:extrusionClr>
                <a:schemeClr val="bg1"/>
              </a:extrusionClr>
            </a:sp3d>
          </a:bodyPr>
          <a:lstStyle>
            <a:lvl1pPr marL="342900" indent="-342900" algn="l" defTabSz="914400" rtl="0" eaLnBrk="1" latinLnBrk="0" hangingPunct="1">
              <a:spcBef>
                <a:spcPts val="2000"/>
              </a:spcBef>
              <a:buSzPct val="80000"/>
              <a:buFont typeface="Wingdings" pitchFamily="2" charset="2"/>
              <a:buNone/>
              <a:defRPr sz="2400" kern="1200">
                <a:gradFill>
                  <a:gsLst>
                    <a:gs pos="50000">
                      <a:schemeClr val="tx1">
                        <a:lumMod val="65000"/>
                        <a:lumOff val="35000"/>
                      </a:schemeClr>
                    </a:gs>
                    <a:gs pos="100000">
                      <a:schemeClr val="tx1">
                        <a:lumMod val="85000"/>
                        <a:lumOff val="15000"/>
                      </a:schemeClr>
                    </a:gs>
                  </a:gsLst>
                  <a:lin ang="5400000" scaled="0"/>
                </a:gradFill>
                <a:effectLst>
                  <a:innerShdw blurRad="63500" dist="25400" dir="10800000">
                    <a:schemeClr val="bg1">
                      <a:alpha val="50000"/>
                    </a:schemeClr>
                  </a:innerShdw>
                </a:effectLst>
                <a:latin typeface="+mn-lt"/>
                <a:ea typeface="+mn-ea"/>
                <a:cs typeface="+mn-cs"/>
              </a:defRPr>
            </a:lvl1pPr>
          </a:lstStyle>
          <a:p>
            <a:r>
              <a:rPr lang="en-US" smtClean="0"/>
              <a:t>Click icon to add picture</a:t>
            </a:r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28800" y="430306"/>
            <a:ext cx="5484813" cy="1143000"/>
          </a:xfrm>
        </p:spPr>
        <p:txBody>
          <a:bodyPr/>
          <a:lstStyle>
            <a:lvl1pPr>
              <a:defRPr>
                <a:effectLst/>
              </a:defRPr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3100" y="1747839"/>
            <a:ext cx="7823200" cy="4316411"/>
          </a:xfrm>
        </p:spPr>
        <p:txBody>
          <a:bodyPr vert="eaVert"/>
          <a:lstStyle>
            <a:lvl1pPr>
              <a:defRPr>
                <a:gradFill>
                  <a:gsLst>
                    <a:gs pos="50000">
                      <a:schemeClr val="tx1">
                        <a:lumMod val="65000"/>
                        <a:lumOff val="35000"/>
                      </a:schemeClr>
                    </a:gs>
                    <a:gs pos="100000">
                      <a:schemeClr val="tx1">
                        <a:lumMod val="85000"/>
                        <a:lumOff val="15000"/>
                      </a:schemeClr>
                    </a:gs>
                  </a:gsLst>
                  <a:lin ang="21594000" scaled="0"/>
                </a:gradFill>
                <a:effectLst/>
              </a:defRPr>
            </a:lvl1pPr>
            <a:lvl2pPr>
              <a:defRPr>
                <a:gradFill>
                  <a:gsLst>
                    <a:gs pos="50000">
                      <a:schemeClr val="tx1">
                        <a:lumMod val="65000"/>
                        <a:lumOff val="35000"/>
                      </a:schemeClr>
                    </a:gs>
                    <a:gs pos="100000">
                      <a:schemeClr val="tx1">
                        <a:lumMod val="85000"/>
                        <a:lumOff val="15000"/>
                      </a:schemeClr>
                    </a:gs>
                  </a:gsLst>
                  <a:lin ang="21594000" scaled="0"/>
                </a:gradFill>
                <a:effectLst/>
              </a:defRPr>
            </a:lvl2pPr>
            <a:lvl3pPr>
              <a:defRPr>
                <a:gradFill>
                  <a:gsLst>
                    <a:gs pos="50000">
                      <a:schemeClr val="tx1">
                        <a:lumMod val="65000"/>
                        <a:lumOff val="35000"/>
                      </a:schemeClr>
                    </a:gs>
                    <a:gs pos="100000">
                      <a:schemeClr val="tx1">
                        <a:lumMod val="85000"/>
                        <a:lumOff val="15000"/>
                      </a:schemeClr>
                    </a:gs>
                  </a:gsLst>
                  <a:lin ang="21594000" scaled="0"/>
                </a:gradFill>
                <a:effectLst/>
              </a:defRPr>
            </a:lvl3pPr>
            <a:lvl4pPr>
              <a:defRPr>
                <a:gradFill>
                  <a:gsLst>
                    <a:gs pos="50000">
                      <a:schemeClr val="tx1">
                        <a:lumMod val="65000"/>
                        <a:lumOff val="35000"/>
                      </a:schemeClr>
                    </a:gs>
                    <a:gs pos="100000">
                      <a:schemeClr val="tx1">
                        <a:lumMod val="85000"/>
                        <a:lumOff val="15000"/>
                      </a:schemeClr>
                    </a:gs>
                  </a:gsLst>
                  <a:lin ang="21594000" scaled="0"/>
                </a:gradFill>
                <a:effectLst/>
              </a:defRPr>
            </a:lvl4pPr>
            <a:lvl5pPr>
              <a:defRPr>
                <a:gradFill>
                  <a:gsLst>
                    <a:gs pos="50000">
                      <a:schemeClr val="tx1">
                        <a:lumMod val="65000"/>
                        <a:lumOff val="35000"/>
                      </a:schemeClr>
                    </a:gs>
                    <a:gs pos="100000">
                      <a:schemeClr val="tx1">
                        <a:lumMod val="85000"/>
                        <a:lumOff val="15000"/>
                      </a:schemeClr>
                    </a:gs>
                  </a:gsLst>
                  <a:lin ang="21594000" scaled="0"/>
                </a:gradFill>
                <a:effectLst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EA90B8-61CF-F842-8AB7-FF7768B4DA19}" type="datetimeFigureOut">
              <a:rPr lang="en-US" smtClean="0"/>
              <a:pPr/>
              <a:t>6/7/2011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4628B2-2028-E545-8EA4-A0BB4C6990A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472082" y="389966"/>
            <a:ext cx="1524000" cy="5736198"/>
          </a:xfrm>
        </p:spPr>
        <p:txBody>
          <a:bodyPr vert="eaVert"/>
          <a:lstStyle>
            <a:lvl1pPr>
              <a:defRPr>
                <a:gradFill>
                  <a:gsLst>
                    <a:gs pos="50000">
                      <a:schemeClr val="tx1">
                        <a:lumMod val="65000"/>
                        <a:lumOff val="35000"/>
                      </a:schemeClr>
                    </a:gs>
                    <a:gs pos="100000">
                      <a:schemeClr val="tx1">
                        <a:lumMod val="85000"/>
                        <a:lumOff val="15000"/>
                      </a:schemeClr>
                    </a:gs>
                  </a:gsLst>
                  <a:lin ang="21594000" scaled="0"/>
                </a:gradFill>
              </a:defRPr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14399" y="644525"/>
            <a:ext cx="6399213" cy="5419726"/>
          </a:xfrm>
        </p:spPr>
        <p:txBody>
          <a:bodyPr vert="eaVert"/>
          <a:lstStyle>
            <a:lvl1pPr>
              <a:defRPr>
                <a:gradFill>
                  <a:gsLst>
                    <a:gs pos="50000">
                      <a:schemeClr val="tx1">
                        <a:lumMod val="65000"/>
                        <a:lumOff val="35000"/>
                      </a:schemeClr>
                    </a:gs>
                    <a:gs pos="100000">
                      <a:schemeClr val="tx1">
                        <a:lumMod val="85000"/>
                        <a:lumOff val="15000"/>
                      </a:schemeClr>
                    </a:gs>
                  </a:gsLst>
                  <a:lin ang="21594000" scaled="0"/>
                </a:gradFill>
                <a:effectLst/>
              </a:defRPr>
            </a:lvl1pPr>
            <a:lvl2pPr>
              <a:defRPr>
                <a:gradFill>
                  <a:gsLst>
                    <a:gs pos="50000">
                      <a:schemeClr val="tx1">
                        <a:lumMod val="65000"/>
                        <a:lumOff val="35000"/>
                      </a:schemeClr>
                    </a:gs>
                    <a:gs pos="100000">
                      <a:schemeClr val="tx1">
                        <a:lumMod val="85000"/>
                        <a:lumOff val="15000"/>
                      </a:schemeClr>
                    </a:gs>
                  </a:gsLst>
                  <a:lin ang="21594000" scaled="0"/>
                </a:gradFill>
                <a:effectLst/>
              </a:defRPr>
            </a:lvl2pPr>
            <a:lvl3pPr>
              <a:defRPr>
                <a:gradFill>
                  <a:gsLst>
                    <a:gs pos="50000">
                      <a:schemeClr val="tx1">
                        <a:lumMod val="65000"/>
                        <a:lumOff val="35000"/>
                      </a:schemeClr>
                    </a:gs>
                    <a:gs pos="100000">
                      <a:schemeClr val="tx1">
                        <a:lumMod val="85000"/>
                        <a:lumOff val="15000"/>
                      </a:schemeClr>
                    </a:gs>
                  </a:gsLst>
                  <a:lin ang="21594000" scaled="0"/>
                </a:gradFill>
                <a:effectLst/>
              </a:defRPr>
            </a:lvl3pPr>
            <a:lvl4pPr>
              <a:defRPr>
                <a:gradFill>
                  <a:gsLst>
                    <a:gs pos="50000">
                      <a:schemeClr val="tx1">
                        <a:lumMod val="65000"/>
                        <a:lumOff val="35000"/>
                      </a:schemeClr>
                    </a:gs>
                    <a:gs pos="100000">
                      <a:schemeClr val="tx1">
                        <a:lumMod val="85000"/>
                        <a:lumOff val="15000"/>
                      </a:schemeClr>
                    </a:gs>
                  </a:gsLst>
                  <a:lin ang="21594000" scaled="0"/>
                </a:gradFill>
                <a:effectLst/>
              </a:defRPr>
            </a:lvl4pPr>
            <a:lvl5pPr>
              <a:defRPr>
                <a:gradFill>
                  <a:gsLst>
                    <a:gs pos="50000">
                      <a:schemeClr val="tx1">
                        <a:lumMod val="65000"/>
                        <a:lumOff val="35000"/>
                      </a:schemeClr>
                    </a:gs>
                    <a:gs pos="100000">
                      <a:schemeClr val="tx1">
                        <a:lumMod val="85000"/>
                        <a:lumOff val="15000"/>
                      </a:schemeClr>
                    </a:gs>
                  </a:gsLst>
                  <a:lin ang="21594000" scaled="0"/>
                </a:gradFill>
                <a:effectLst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EA90B8-61CF-F842-8AB7-FF7768B4DA19}" type="datetimeFigureOut">
              <a:rPr lang="en-US" smtClean="0"/>
              <a:pPr/>
              <a:t>6/7/2011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4628B2-2028-E545-8EA4-A0BB4C6990A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37000">
              <a:schemeClr val="bg2">
                <a:tint val="10000"/>
                <a:alpha val="80000"/>
                <a:satMod val="300000"/>
              </a:schemeClr>
            </a:gs>
            <a:gs pos="100000">
              <a:schemeClr val="bg2">
                <a:tint val="80000"/>
                <a:shade val="100000"/>
                <a:alpha val="100000"/>
                <a:satMod val="20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14400" y="228601"/>
            <a:ext cx="7313613" cy="1264024"/>
          </a:xfrm>
          <a:prstGeom prst="rect">
            <a:avLst/>
          </a:prstGeom>
          <a:scene3d>
            <a:camera prst="orthographicFront"/>
            <a:lightRig rig="chilly" dir="t"/>
          </a:scene3d>
          <a:sp3d extrusionH="12700">
            <a:extrusionClr>
              <a:schemeClr val="bg1"/>
            </a:extrusionClr>
          </a:sp3d>
        </p:spPr>
        <p:txBody>
          <a:bodyPr vert="horz" lIns="91440" tIns="45720" rIns="91440" bIns="45720" rtlCol="0" anchor="ctr">
            <a:noAutofit/>
            <a:sp3d extrusionH="12700">
              <a:extrusionClr>
                <a:schemeClr val="bg1"/>
              </a:extrusionClr>
            </a:sp3d>
          </a:bodyPr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4400" y="1747838"/>
            <a:ext cx="7313613" cy="4303338"/>
          </a:xfrm>
          <a:prstGeom prst="rect">
            <a:avLst/>
          </a:prstGeom>
          <a:effectLst/>
        </p:spPr>
        <p:txBody>
          <a:bodyPr vert="horz" lIns="91440" tIns="45720" rIns="91440" bIns="45720" rtlCol="0">
            <a:normAutofit/>
            <a:scene3d>
              <a:camera prst="orthographicFront"/>
              <a:lightRig rig="chilly" dir="t"/>
            </a:scene3d>
            <a:sp3d extrusionH="6350">
              <a:extrusionClr>
                <a:schemeClr val="bg1"/>
              </a:extrusionClr>
            </a:sp3d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225988"/>
            <a:ext cx="2133600" cy="27790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marL="0" algn="l" defTabSz="914400" rtl="0" eaLnBrk="1" latinLnBrk="0" hangingPunct="1">
              <a:defRPr sz="1100" b="1" kern="120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fld id="{B1EA90B8-61CF-F842-8AB7-FF7768B4DA19}" type="datetimeFigureOut">
              <a:rPr lang="en-US" smtClean="0"/>
              <a:pPr/>
              <a:t>6/7/2011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225988"/>
            <a:ext cx="2895600" cy="27790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marL="0" algn="ctr" defTabSz="914400" rtl="0" eaLnBrk="1" latinLnBrk="0" hangingPunct="1">
              <a:defRPr sz="1100" b="1" kern="120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225988"/>
            <a:ext cx="2133600" cy="27790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marL="0" algn="r" defTabSz="914400" rtl="0" eaLnBrk="1" latinLnBrk="0" hangingPunct="1">
              <a:defRPr sz="1400" b="1" kern="120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fld id="{364628B2-2028-E545-8EA4-A0BB4C6990A1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15" r:id="rId1"/>
    <p:sldLayoutId id="2147483816" r:id="rId2"/>
    <p:sldLayoutId id="2147483828" r:id="rId3"/>
    <p:sldLayoutId id="2147483827" r:id="rId4"/>
    <p:sldLayoutId id="2147483817" r:id="rId5"/>
    <p:sldLayoutId id="2147483818" r:id="rId6"/>
    <p:sldLayoutId id="2147483819" r:id="rId7"/>
    <p:sldLayoutId id="2147483820" r:id="rId8"/>
    <p:sldLayoutId id="2147483821" r:id="rId9"/>
    <p:sldLayoutId id="2147483822" r:id="rId10"/>
    <p:sldLayoutId id="2147483823" r:id="rId11"/>
    <p:sldLayoutId id="2147483824" r:id="rId12"/>
    <p:sldLayoutId id="2147483825" r:id="rId13"/>
    <p:sldLayoutId id="2147483826" r:id="rId14"/>
  </p:sldLayoutIdLst>
  <p:txStyles>
    <p:titleStyle>
      <a:lvl1pPr algn="ctr" defTabSz="914400" rtl="0" eaLnBrk="1" latinLnBrk="0" hangingPunct="1">
        <a:lnSpc>
          <a:spcPts val="5600"/>
        </a:lnSpc>
        <a:spcBef>
          <a:spcPct val="0"/>
        </a:spcBef>
        <a:buNone/>
        <a:defRPr sz="5400" b="1" kern="1200" baseline="0">
          <a:gradFill>
            <a:gsLst>
              <a:gs pos="50000">
                <a:schemeClr val="tx1">
                  <a:lumMod val="65000"/>
                  <a:lumOff val="35000"/>
                </a:schemeClr>
              </a:gs>
              <a:gs pos="100000">
                <a:schemeClr val="tx1">
                  <a:lumMod val="85000"/>
                  <a:lumOff val="15000"/>
                </a:schemeClr>
              </a:gs>
            </a:gsLst>
            <a:lin ang="5400000" scaled="0"/>
          </a:gradFill>
          <a:effectLst/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ts val="2000"/>
        </a:spcBef>
        <a:buSzPct val="80000"/>
        <a:buFont typeface="Wingdings" pitchFamily="2" charset="2"/>
        <a:buChar char="l"/>
        <a:defRPr sz="2400" kern="1200">
          <a:gradFill>
            <a:gsLst>
              <a:gs pos="50000">
                <a:schemeClr val="tx1">
                  <a:lumMod val="65000"/>
                  <a:lumOff val="35000"/>
                </a:schemeClr>
              </a:gs>
              <a:gs pos="100000">
                <a:schemeClr val="tx1">
                  <a:lumMod val="85000"/>
                  <a:lumOff val="15000"/>
                </a:schemeClr>
              </a:gs>
            </a:gsLst>
            <a:lin ang="5400000" scaled="0"/>
          </a:gradFill>
          <a:effectLst/>
          <a:latin typeface="+mn-lt"/>
          <a:ea typeface="+mn-ea"/>
          <a:cs typeface="+mn-cs"/>
        </a:defRPr>
      </a:lvl1pPr>
      <a:lvl2pPr marL="685800" indent="-336550" algn="l" defTabSz="914400" rtl="0" eaLnBrk="1" latinLnBrk="0" hangingPunct="1">
        <a:spcBef>
          <a:spcPct val="20000"/>
        </a:spcBef>
        <a:buSzPct val="80000"/>
        <a:buFont typeface="Wingdings" pitchFamily="2" charset="2"/>
        <a:buChar char="l"/>
        <a:defRPr sz="2200" kern="1200">
          <a:gradFill>
            <a:gsLst>
              <a:gs pos="50000">
                <a:schemeClr val="tx1">
                  <a:lumMod val="65000"/>
                  <a:lumOff val="35000"/>
                </a:schemeClr>
              </a:gs>
              <a:gs pos="100000">
                <a:schemeClr val="tx1">
                  <a:lumMod val="85000"/>
                  <a:lumOff val="15000"/>
                </a:schemeClr>
              </a:gs>
            </a:gsLst>
            <a:lin ang="5400000" scaled="0"/>
          </a:gradFill>
          <a:effectLst/>
          <a:latin typeface="+mn-lt"/>
          <a:ea typeface="+mn-ea"/>
          <a:cs typeface="+mn-cs"/>
        </a:defRPr>
      </a:lvl2pPr>
      <a:lvl3pPr marL="1035050" indent="-349250" algn="l" defTabSz="914400" rtl="0" eaLnBrk="1" latinLnBrk="0" hangingPunct="1">
        <a:spcBef>
          <a:spcPct val="20000"/>
        </a:spcBef>
        <a:buSzPct val="80000"/>
        <a:buFont typeface="Wingdings" pitchFamily="2" charset="2"/>
        <a:buChar char="l"/>
        <a:defRPr sz="2000" kern="1200">
          <a:gradFill>
            <a:gsLst>
              <a:gs pos="50000">
                <a:schemeClr val="tx1">
                  <a:lumMod val="65000"/>
                  <a:lumOff val="35000"/>
                </a:schemeClr>
              </a:gs>
              <a:gs pos="100000">
                <a:schemeClr val="tx1">
                  <a:lumMod val="85000"/>
                  <a:lumOff val="15000"/>
                </a:schemeClr>
              </a:gs>
            </a:gsLst>
            <a:lin ang="5400000" scaled="0"/>
          </a:gradFill>
          <a:effectLst/>
          <a:latin typeface="+mn-lt"/>
          <a:ea typeface="+mn-ea"/>
          <a:cs typeface="+mn-cs"/>
        </a:defRPr>
      </a:lvl3pPr>
      <a:lvl4pPr marL="1371600" indent="-336550" algn="l" defTabSz="914400" rtl="0" eaLnBrk="1" latinLnBrk="0" hangingPunct="1">
        <a:spcBef>
          <a:spcPct val="20000"/>
        </a:spcBef>
        <a:buSzPct val="80000"/>
        <a:buFont typeface="Wingdings" pitchFamily="2" charset="2"/>
        <a:buChar char="l"/>
        <a:defRPr sz="1800" kern="1200">
          <a:gradFill>
            <a:gsLst>
              <a:gs pos="50000">
                <a:schemeClr val="tx1">
                  <a:lumMod val="65000"/>
                  <a:lumOff val="35000"/>
                </a:schemeClr>
              </a:gs>
              <a:gs pos="100000">
                <a:schemeClr val="tx1">
                  <a:lumMod val="85000"/>
                  <a:lumOff val="15000"/>
                </a:schemeClr>
              </a:gs>
            </a:gsLst>
            <a:lin ang="5400000" scaled="0"/>
          </a:gradFill>
          <a:effectLst/>
          <a:latin typeface="+mn-lt"/>
          <a:ea typeface="+mn-ea"/>
          <a:cs typeface="+mn-cs"/>
        </a:defRPr>
      </a:lvl4pPr>
      <a:lvl5pPr marL="1720850" indent="-349250" algn="l" defTabSz="914400" rtl="0" eaLnBrk="1" latinLnBrk="0" hangingPunct="1">
        <a:spcBef>
          <a:spcPct val="20000"/>
        </a:spcBef>
        <a:buSzPct val="80000"/>
        <a:buFont typeface="Wingdings" pitchFamily="2" charset="2"/>
        <a:buChar char="l"/>
        <a:defRPr sz="1800" kern="1200">
          <a:gradFill>
            <a:gsLst>
              <a:gs pos="50000">
                <a:schemeClr val="tx1">
                  <a:lumMod val="65000"/>
                  <a:lumOff val="35000"/>
                </a:schemeClr>
              </a:gs>
              <a:gs pos="100000">
                <a:schemeClr val="tx1">
                  <a:lumMod val="85000"/>
                  <a:lumOff val="15000"/>
                </a:schemeClr>
              </a:gs>
            </a:gsLst>
            <a:lin ang="5400000" scaled="0"/>
          </a:gradFill>
          <a:effectLst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84909" y="4618182"/>
            <a:ext cx="8197273" cy="2239818"/>
          </a:xfrm>
        </p:spPr>
        <p:txBody>
          <a:bodyPr anchor="ctr" anchorCtr="1">
            <a:normAutofit/>
          </a:bodyPr>
          <a:lstStyle/>
          <a:p>
            <a:r>
              <a:rPr lang="en-US" sz="2100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Kevin Eagan, </a:t>
            </a:r>
            <a:r>
              <a:rPr lang="en-US" sz="2100" dirty="0" err="1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Felisha</a:t>
            </a:r>
            <a:r>
              <a:rPr lang="en-US" sz="2100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 Herrera, Juan </a:t>
            </a:r>
            <a:r>
              <a:rPr lang="en-US" sz="2100" dirty="0" err="1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Garibay</a:t>
            </a:r>
            <a:r>
              <a:rPr lang="en-US" sz="2100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, &amp; Sylvia </a:t>
            </a:r>
            <a:r>
              <a:rPr lang="en-US" sz="2100" dirty="0" err="1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Hurtado</a:t>
            </a:r>
            <a:endParaRPr lang="en-US" sz="2100" dirty="0" smtClean="0">
              <a:solidFill>
                <a:schemeClr val="tx1">
                  <a:lumMod val="85000"/>
                  <a:lumOff val="15000"/>
                </a:schemeClr>
              </a:solidFill>
            </a:endParaRPr>
          </a:p>
          <a:p>
            <a:r>
              <a:rPr lang="en-US" sz="2100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Higher Education Research Institute, UCLA</a:t>
            </a:r>
          </a:p>
          <a:p>
            <a:endParaRPr lang="en-US" sz="2100" dirty="0" smtClean="0">
              <a:solidFill>
                <a:schemeClr val="tx1">
                  <a:lumMod val="85000"/>
                  <a:lumOff val="15000"/>
                </a:schemeClr>
              </a:solidFill>
            </a:endParaRPr>
          </a:p>
          <a:p>
            <a:r>
              <a:rPr lang="en-US" sz="2100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Association of Institutional Research </a:t>
            </a:r>
          </a:p>
          <a:p>
            <a:r>
              <a:rPr lang="en-US" sz="2100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Annual Forum</a:t>
            </a:r>
          </a:p>
          <a:p>
            <a:r>
              <a:rPr lang="en-US" sz="2100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May 24, 2011 – Toronto, Ontario</a:t>
            </a:r>
            <a:endParaRPr lang="en-US" sz="2100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Background</a:t>
            </a:r>
            <a:endParaRPr lang="en-US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508000" y="1749426"/>
            <a:ext cx="8191500" cy="3965574"/>
          </a:xfrm>
        </p:spPr>
        <p:txBody>
          <a:bodyPr>
            <a:normAutofit/>
          </a:bodyPr>
          <a:lstStyle/>
          <a:p>
            <a:pPr lvl="0"/>
            <a:r>
              <a:rPr lang="en-US" dirty="0" smtClean="0"/>
              <a:t>Racial disparities along STEM pathways; more pronounced in graduate school</a:t>
            </a:r>
          </a:p>
          <a:p>
            <a:pPr lvl="1"/>
            <a:r>
              <a:rPr lang="en-US" sz="2400" dirty="0" smtClean="0"/>
              <a:t>STEM graduate enrollment includes 4.9% Black, 3.6% Latino, and 0.4% American Indian students in ‘06/’07</a:t>
            </a:r>
          </a:p>
          <a:p>
            <a:pPr lvl="0"/>
            <a:r>
              <a:rPr lang="en-US" dirty="0" smtClean="0"/>
              <a:t>Improving the rate of matriculation into STEM graduate programs requires cooperation and support from several constituencies, including faculty</a:t>
            </a:r>
          </a:p>
          <a:p>
            <a:r>
              <a:rPr lang="en-US" dirty="0" smtClean="0"/>
              <a:t>URM STEM attrition linked to lack of sufficient mentorship opportunities  (</a:t>
            </a:r>
            <a:r>
              <a:rPr lang="en-US" dirty="0" err="1" smtClean="0"/>
              <a:t>Landefeld</a:t>
            </a:r>
            <a:r>
              <a:rPr lang="en-US" dirty="0" smtClean="0"/>
              <a:t>, 2009).</a:t>
            </a:r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Purpose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n-US" dirty="0" smtClean="0"/>
              <a:t>	</a:t>
            </a:r>
            <a:r>
              <a:rPr lang="en-US" sz="2800" dirty="0" smtClean="0"/>
              <a:t>Understand the structures of opportunity within institutions and the characteristics and behaviors of students that encourage or deter STEM students’ development of supportive mentoring relationships with faculty during college. </a:t>
            </a:r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Defining Mentorship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800" dirty="0" smtClean="0"/>
              <a:t>“A process by which persons of superior rank, special achievements, and prestige instruct, counsel, guide, and facilitate the intellectual and/or career development of protégés” (Blackwell, 1989, p. 9)</a:t>
            </a:r>
            <a:endParaRPr lang="en-US" sz="2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2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Student-Faculty Mentorship</a:t>
            </a:r>
            <a:endParaRPr lang="en-US" sz="42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69456" y="1492625"/>
            <a:ext cx="8428180" cy="4327236"/>
          </a:xfrm>
        </p:spPr>
        <p:txBody>
          <a:bodyPr>
            <a:noAutofit/>
          </a:bodyPr>
          <a:lstStyle/>
          <a:p>
            <a:pPr lvl="0"/>
            <a:r>
              <a:rPr lang="en-US" sz="2150" dirty="0" smtClean="0"/>
              <a:t>Faculty shape STEM students’ educational experiences and trajectories</a:t>
            </a:r>
          </a:p>
          <a:p>
            <a:pPr lvl="1"/>
            <a:endParaRPr lang="en-US" sz="2150" dirty="0" smtClean="0"/>
          </a:p>
          <a:p>
            <a:pPr lvl="1"/>
            <a:r>
              <a:rPr lang="en-US" sz="2150" dirty="0" smtClean="0"/>
              <a:t>Shape delivery of STEM curricula</a:t>
            </a:r>
          </a:p>
          <a:p>
            <a:pPr lvl="1"/>
            <a:r>
              <a:rPr lang="en-US" sz="2150" dirty="0" smtClean="0"/>
              <a:t>Socialize STEM students into discipline</a:t>
            </a:r>
          </a:p>
          <a:p>
            <a:pPr lvl="1"/>
            <a:r>
              <a:rPr lang="en-US" sz="2150" dirty="0" smtClean="0"/>
              <a:t>Interact with students both in and out of class</a:t>
            </a:r>
          </a:p>
          <a:p>
            <a:pPr lvl="1"/>
            <a:r>
              <a:rPr lang="en-US" sz="2150" dirty="0" smtClean="0"/>
              <a:t>Provide access to educational and professional opportunities and resources</a:t>
            </a:r>
          </a:p>
          <a:p>
            <a:r>
              <a:rPr lang="en-US" sz="2150" dirty="0" smtClean="0"/>
              <a:t>Faculty mentors “enhance a student’s education experience, morale, career planning and placement, and professional competence” (NAS, NAE, &amp; IOM, 1997)</a:t>
            </a:r>
          </a:p>
        </p:txBody>
      </p:sp>
      <p:sp>
        <p:nvSpPr>
          <p:cNvPr id="4" name="Content Placeholder 2"/>
          <p:cNvSpPr txBox="1">
            <a:spLocks/>
          </p:cNvSpPr>
          <p:nvPr/>
        </p:nvSpPr>
        <p:spPr>
          <a:xfrm>
            <a:off x="369456" y="1675245"/>
            <a:ext cx="8428180" cy="3934691"/>
          </a:xfrm>
          <a:prstGeom prst="rect">
            <a:avLst/>
          </a:prstGeom>
          <a:effectLst/>
        </p:spPr>
        <p:txBody>
          <a:bodyPr vert="horz" lIns="91440" tIns="45720" rIns="91440" bIns="45720" rtlCol="0">
            <a:normAutofit/>
            <a:scene3d>
              <a:camera prst="orthographicFront"/>
              <a:lightRig rig="chilly" dir="t"/>
            </a:scene3d>
            <a:sp3d extrusionH="6350">
              <a:extrusionClr>
                <a:schemeClr val="bg1"/>
              </a:extrusionClr>
            </a:sp3d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2000"/>
              </a:spcBef>
              <a:spcAft>
                <a:spcPts val="0"/>
              </a:spcAft>
              <a:buClrTx/>
              <a:buSzPct val="80000"/>
              <a:buFont typeface="Wingdings" charset="2"/>
              <a:buChar char="§"/>
              <a:tabLst/>
              <a:defRPr/>
            </a:pP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95000"/>
                  <a:lumOff val="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4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Student-Faculty Mentorship</a:t>
            </a:r>
            <a:endParaRPr lang="en-US" sz="44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31800" y="1492625"/>
            <a:ext cx="8255000" cy="4303338"/>
          </a:xfrm>
        </p:spPr>
        <p:txBody>
          <a:bodyPr>
            <a:normAutofit/>
          </a:bodyPr>
          <a:lstStyle/>
          <a:p>
            <a:pPr lvl="0"/>
            <a:r>
              <a:rPr lang="en-US" sz="2800" dirty="0" smtClean="0"/>
              <a:t>Faculty encouragement, support, and mentoring are positively related to:</a:t>
            </a:r>
          </a:p>
          <a:p>
            <a:pPr lvl="1"/>
            <a:r>
              <a:rPr lang="en-US" sz="2800" dirty="0" smtClean="0"/>
              <a:t>Student persistence and graduation in STEM majors</a:t>
            </a:r>
          </a:p>
          <a:p>
            <a:pPr lvl="1"/>
            <a:r>
              <a:rPr lang="en-US" sz="2800" dirty="0" smtClean="0"/>
              <a:t>Likelihood of reporting plans to enroll in STEM graduate programs</a:t>
            </a:r>
          </a:p>
          <a:p>
            <a:pPr lvl="1"/>
            <a:r>
              <a:rPr lang="en-US" sz="2800" dirty="0" smtClean="0"/>
              <a:t>The development of STEM students’ science identities </a:t>
            </a:r>
          </a:p>
          <a:p>
            <a:pPr lvl="1"/>
            <a:r>
              <a:rPr lang="en-US" sz="2800" dirty="0" smtClean="0"/>
              <a:t>Students’ socialization into their academic major</a:t>
            </a:r>
          </a:p>
          <a:p>
            <a:pPr>
              <a:buNone/>
            </a:pP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914400" y="0"/>
            <a:ext cx="7313613" cy="1492625"/>
          </a:xfrm>
        </p:spPr>
        <p:txBody>
          <a:bodyPr/>
          <a:lstStyle/>
          <a:p>
            <a:pPr>
              <a:lnSpc>
                <a:spcPts val="3600"/>
              </a:lnSpc>
            </a:pPr>
            <a:r>
              <a:rPr lang="en-US" sz="36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Predicting Faculty Mentorship and Interaction</a:t>
            </a:r>
            <a:endParaRPr lang="en-US" sz="36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508000" y="1333500"/>
            <a:ext cx="8153400" cy="4560139"/>
          </a:xfrm>
        </p:spPr>
        <p:txBody>
          <a:bodyPr>
            <a:normAutofit fontScale="92500" lnSpcReduction="20000"/>
          </a:bodyPr>
          <a:lstStyle/>
          <a:p>
            <a:pPr lvl="0"/>
            <a:r>
              <a:rPr lang="en-US" dirty="0" smtClean="0"/>
              <a:t>Faculty perspective: rising star hypothesis – attracting mentors’ interest</a:t>
            </a:r>
          </a:p>
          <a:p>
            <a:pPr lvl="1"/>
            <a:r>
              <a:rPr lang="en-US" dirty="0" smtClean="0"/>
              <a:t>Academic preparation</a:t>
            </a:r>
          </a:p>
          <a:p>
            <a:pPr lvl="1"/>
            <a:r>
              <a:rPr lang="en-US" dirty="0" smtClean="0"/>
              <a:t>Educational/career aspirations</a:t>
            </a:r>
          </a:p>
          <a:p>
            <a:pPr lvl="1"/>
            <a:r>
              <a:rPr lang="en-US" dirty="0" smtClean="0"/>
              <a:t>Shared interests</a:t>
            </a:r>
          </a:p>
          <a:p>
            <a:pPr lvl="0"/>
            <a:r>
              <a:rPr lang="en-US" dirty="0" smtClean="0"/>
              <a:t>Student perspective</a:t>
            </a:r>
          </a:p>
          <a:p>
            <a:pPr lvl="1"/>
            <a:r>
              <a:rPr lang="en-US" dirty="0" smtClean="0"/>
              <a:t>Race/ethnicity</a:t>
            </a:r>
          </a:p>
          <a:p>
            <a:pPr lvl="1"/>
            <a:r>
              <a:rPr lang="en-US" dirty="0" smtClean="0"/>
              <a:t>Accessibility cues from faculty</a:t>
            </a:r>
          </a:p>
          <a:p>
            <a:pPr lvl="1"/>
            <a:r>
              <a:rPr lang="en-US" dirty="0" smtClean="0"/>
              <a:t>Experiences with the campus climate</a:t>
            </a:r>
          </a:p>
          <a:p>
            <a:r>
              <a:rPr lang="en-US" sz="2600" dirty="0" smtClean="0"/>
              <a:t>Institutional characteristics</a:t>
            </a:r>
          </a:p>
          <a:p>
            <a:pPr lvl="1"/>
            <a:r>
              <a:rPr lang="en-US" dirty="0" smtClean="0"/>
              <a:t>Control</a:t>
            </a:r>
          </a:p>
          <a:p>
            <a:pPr lvl="1"/>
            <a:r>
              <a:rPr lang="en-US" dirty="0" smtClean="0"/>
              <a:t>HBCU status</a:t>
            </a:r>
          </a:p>
          <a:p>
            <a:pPr lvl="1"/>
            <a:r>
              <a:rPr lang="en-US" dirty="0" smtClean="0"/>
              <a:t>Aggregate perceptions of the climate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Data and Sample</a:t>
            </a:r>
            <a:endParaRPr lang="en-US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graphicFrame>
        <p:nvGraphicFramePr>
          <p:cNvPr id="6" name="Chart 5"/>
          <p:cNvGraphicFramePr/>
          <p:nvPr/>
        </p:nvGraphicFramePr>
        <p:xfrm>
          <a:off x="3963987" y="1492625"/>
          <a:ext cx="5180013" cy="4064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5" name="Content Placeholder 4"/>
          <p:cNvSpPr>
            <a:spLocks noGrp="1"/>
          </p:cNvSpPr>
          <p:nvPr>
            <p:ph sz="half" idx="2"/>
          </p:nvPr>
        </p:nvSpPr>
        <p:spPr>
          <a:xfrm>
            <a:off x="245820" y="1492625"/>
            <a:ext cx="5551440" cy="4064000"/>
          </a:xfrm>
        </p:spPr>
        <p:txBody>
          <a:bodyPr>
            <a:normAutofit/>
          </a:bodyPr>
          <a:lstStyle/>
          <a:p>
            <a:pPr>
              <a:buFont typeface="Courier New"/>
              <a:buChar char="o"/>
            </a:pPr>
            <a:r>
              <a:rPr lang="en-US" sz="2800" b="1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Data Source</a:t>
            </a:r>
          </a:p>
          <a:p>
            <a:pPr lvl="1">
              <a:buFont typeface="Courier New"/>
              <a:buChar char="o"/>
            </a:pPr>
            <a:r>
              <a:rPr lang="en-US" sz="2600" b="1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2004 Freshman Survey (TFS)</a:t>
            </a:r>
          </a:p>
          <a:p>
            <a:pPr lvl="1">
              <a:buFont typeface="Courier New"/>
              <a:buChar char="o"/>
            </a:pPr>
            <a:r>
              <a:rPr lang="en-US" sz="2600" b="1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2008 College Senior Survey (CSS) </a:t>
            </a:r>
          </a:p>
          <a:p>
            <a:pPr lvl="1">
              <a:buFont typeface="Courier New"/>
              <a:buChar char="o"/>
            </a:pPr>
            <a:r>
              <a:rPr lang="en-US" sz="2600" b="1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2007-2008 HERI Faculty Survey</a:t>
            </a:r>
          </a:p>
          <a:p>
            <a:pPr>
              <a:buFont typeface="Courier New"/>
              <a:buChar char="o"/>
            </a:pPr>
            <a:r>
              <a:rPr lang="en-US" sz="2800" b="1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Sample</a:t>
            </a:r>
          </a:p>
          <a:p>
            <a:pPr lvl="1">
              <a:buFont typeface="Courier New"/>
              <a:buChar char="o"/>
            </a:pPr>
            <a:r>
              <a:rPr lang="en-US" sz="2400" b="1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2,311 student who started &amp; persisted in STEM majors</a:t>
            </a:r>
          </a:p>
          <a:p>
            <a:pPr lvl="1">
              <a:buFont typeface="Courier New"/>
              <a:buChar char="o"/>
            </a:pPr>
            <a:r>
              <a:rPr lang="en-US" sz="2400" b="1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188 institutions</a:t>
            </a:r>
          </a:p>
          <a:p>
            <a:endParaRPr lang="en-US" b="1" dirty="0" smtClean="0">
              <a:solidFill>
                <a:schemeClr val="tx1">
                  <a:lumMod val="85000"/>
                  <a:lumOff val="15000"/>
                </a:schemeClr>
              </a:solidFill>
            </a:endParaRPr>
          </a:p>
          <a:p>
            <a:endParaRPr lang="en-US" b="1" dirty="0" smtClean="0">
              <a:solidFill>
                <a:schemeClr val="tx1">
                  <a:lumMod val="85000"/>
                  <a:lumOff val="15000"/>
                </a:schemeClr>
              </a:solidFill>
            </a:endParaRPr>
          </a:p>
          <a:p>
            <a:endParaRPr lang="en-US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cxnSp>
        <p:nvCxnSpPr>
          <p:cNvPr id="8" name="Elbow Connector 7"/>
          <p:cNvCxnSpPr/>
          <p:nvPr/>
        </p:nvCxnSpPr>
        <p:spPr>
          <a:xfrm rot="10800000" flipV="1">
            <a:off x="6173709" y="4800601"/>
            <a:ext cx="417592" cy="228602"/>
          </a:xfrm>
          <a:prstGeom prst="bentConnector3">
            <a:avLst>
              <a:gd name="adj1" fmla="val 1340"/>
            </a:avLst>
          </a:prstGeom>
          <a:ln w="19050" cmpd="sng">
            <a:solidFill>
              <a:schemeClr val="tx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Variables</a:t>
            </a:r>
            <a:endParaRPr lang="en-US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914400" y="1282700"/>
            <a:ext cx="7313613" cy="4770064"/>
          </a:xfrm>
        </p:spPr>
        <p:txBody>
          <a:bodyPr>
            <a:normAutofit/>
          </a:bodyPr>
          <a:lstStyle/>
          <a:p>
            <a:pPr>
              <a:buFont typeface="Courier New"/>
              <a:buChar char="o"/>
            </a:pPr>
            <a:r>
              <a:rPr lang="en-US" b="1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Outcome: </a:t>
            </a:r>
            <a:r>
              <a:rPr lang="en-US" b="1" i="1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Faculty Mentorship </a:t>
            </a:r>
            <a:r>
              <a:rPr lang="en-US" b="1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(alpha = 0.88)</a:t>
            </a:r>
          </a:p>
          <a:p>
            <a:pPr lvl="1">
              <a:buFont typeface="Courier New"/>
              <a:buChar char="o"/>
            </a:pPr>
            <a:r>
              <a:rPr lang="en-US" sz="2000" b="1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Help in achieving your professional goals</a:t>
            </a:r>
          </a:p>
          <a:p>
            <a:pPr lvl="1">
              <a:buFont typeface="Courier New"/>
              <a:buChar char="o"/>
            </a:pPr>
            <a:r>
              <a:rPr lang="en-US" sz="2000" b="1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Advice and guidance about your educational program</a:t>
            </a:r>
          </a:p>
          <a:p>
            <a:pPr lvl="1">
              <a:buFont typeface="Courier New"/>
              <a:buChar char="o"/>
            </a:pPr>
            <a:r>
              <a:rPr lang="en-US" sz="2000" b="1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Emotional support and encouragement</a:t>
            </a:r>
          </a:p>
          <a:p>
            <a:pPr lvl="1">
              <a:buFont typeface="Courier New"/>
              <a:buChar char="o"/>
            </a:pPr>
            <a:r>
              <a:rPr lang="en-US" sz="2000" b="1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Encouragement to pursue graduate/professional study</a:t>
            </a:r>
          </a:p>
          <a:p>
            <a:pPr lvl="1">
              <a:buFont typeface="Courier New"/>
              <a:buChar char="o"/>
            </a:pPr>
            <a:r>
              <a:rPr lang="en-US" sz="2000" b="1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Feedback about your academic work (outside of grades)</a:t>
            </a:r>
          </a:p>
          <a:p>
            <a:pPr lvl="1">
              <a:buFont typeface="Courier New"/>
              <a:buChar char="o"/>
            </a:pPr>
            <a:r>
              <a:rPr lang="en-US" sz="2000" b="1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A letter of recommendation</a:t>
            </a:r>
          </a:p>
          <a:p>
            <a:pPr lvl="1">
              <a:buFont typeface="Courier New"/>
              <a:buChar char="o"/>
            </a:pPr>
            <a:r>
              <a:rPr lang="en-US" sz="2000" b="1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An opportunity to work on a research project</a:t>
            </a:r>
          </a:p>
          <a:p>
            <a:pPr>
              <a:buFont typeface="Courier New"/>
              <a:buChar char="o"/>
            </a:pPr>
            <a:endParaRPr lang="en-US" b="1" dirty="0" smtClean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Variables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Font typeface="Courier New"/>
              <a:buChar char="o"/>
            </a:pPr>
            <a:r>
              <a:rPr lang="en-US" sz="2800" b="1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Predictors</a:t>
            </a:r>
          </a:p>
          <a:p>
            <a:pPr lvl="1">
              <a:buFont typeface="Courier New"/>
              <a:buChar char="o"/>
            </a:pPr>
            <a:r>
              <a:rPr lang="en-US" sz="2600" b="1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Student Background Characteristics</a:t>
            </a:r>
          </a:p>
          <a:p>
            <a:pPr lvl="2">
              <a:buFont typeface="Courier New"/>
              <a:buChar char="o"/>
            </a:pPr>
            <a:r>
              <a:rPr lang="en-US" sz="2400" b="1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Race, gender, SES</a:t>
            </a:r>
          </a:p>
          <a:p>
            <a:pPr lvl="1">
              <a:buFont typeface="Courier New"/>
              <a:buChar char="o"/>
            </a:pPr>
            <a:r>
              <a:rPr lang="en-US" sz="2600" b="1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Pre-College experiences and achievement</a:t>
            </a:r>
          </a:p>
          <a:p>
            <a:pPr lvl="2">
              <a:buFont typeface="Courier New"/>
              <a:buChar char="o"/>
            </a:pPr>
            <a:r>
              <a:rPr lang="en-US" sz="2400" b="1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SAT and high school GPA</a:t>
            </a:r>
          </a:p>
          <a:p>
            <a:pPr lvl="2">
              <a:buFont typeface="Courier New"/>
              <a:buChar char="o"/>
            </a:pPr>
            <a:r>
              <a:rPr lang="en-US" sz="2400" b="1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Frequency studied with others in high school; asked teachers for advice</a:t>
            </a:r>
          </a:p>
          <a:p>
            <a:pPr lvl="2">
              <a:buFont typeface="Courier New"/>
              <a:buChar char="o"/>
            </a:pPr>
            <a:r>
              <a:rPr lang="en-US" sz="2400" b="1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Reasons for coming to college</a:t>
            </a:r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Variables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4400" y="1492625"/>
            <a:ext cx="7313613" cy="4285875"/>
          </a:xfrm>
        </p:spPr>
        <p:txBody>
          <a:bodyPr>
            <a:normAutofit fontScale="92500" lnSpcReduction="10000"/>
          </a:bodyPr>
          <a:lstStyle/>
          <a:p>
            <a:pPr lvl="1">
              <a:buFont typeface="Courier New"/>
              <a:buChar char="o"/>
            </a:pPr>
            <a:r>
              <a:rPr lang="en-US" sz="2600" b="1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College Experiences</a:t>
            </a:r>
          </a:p>
          <a:p>
            <a:pPr lvl="2">
              <a:buFont typeface="Courier New"/>
              <a:buChar char="o"/>
            </a:pPr>
            <a:r>
              <a:rPr lang="en-US" sz="2400" b="1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Frequency tutored, studied, asked professors for advice,  felt intimidated by faculty</a:t>
            </a:r>
          </a:p>
          <a:p>
            <a:pPr lvl="2">
              <a:buFont typeface="Courier New"/>
              <a:buChar char="o"/>
            </a:pPr>
            <a:r>
              <a:rPr lang="en-US" sz="2400" b="1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Career goals</a:t>
            </a:r>
          </a:p>
          <a:p>
            <a:pPr lvl="2">
              <a:buFont typeface="Courier New"/>
              <a:buChar char="o"/>
            </a:pPr>
            <a:r>
              <a:rPr lang="en-US" sz="2400" b="1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Perceptions of climate</a:t>
            </a:r>
          </a:p>
          <a:p>
            <a:pPr lvl="1">
              <a:buFont typeface="Courier New"/>
              <a:buChar char="o"/>
            </a:pPr>
            <a:r>
              <a:rPr lang="en-US" sz="2600" b="1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Institutional Characteristics</a:t>
            </a:r>
          </a:p>
          <a:p>
            <a:pPr lvl="2">
              <a:buFont typeface="Courier New"/>
              <a:buChar char="o"/>
            </a:pPr>
            <a:r>
              <a:rPr lang="en-US" sz="2400" b="1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Control</a:t>
            </a:r>
          </a:p>
          <a:p>
            <a:pPr lvl="2">
              <a:buFont typeface="Courier New"/>
              <a:buChar char="o"/>
            </a:pPr>
            <a:r>
              <a:rPr lang="en-US" sz="2400" b="1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Selectivity</a:t>
            </a:r>
          </a:p>
          <a:p>
            <a:pPr lvl="2">
              <a:buFont typeface="Courier New"/>
              <a:buChar char="o"/>
            </a:pPr>
            <a:r>
              <a:rPr lang="en-US" sz="2400" b="1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HBCU status</a:t>
            </a:r>
          </a:p>
          <a:p>
            <a:pPr lvl="2">
              <a:buFont typeface="Courier New"/>
              <a:buChar char="o"/>
            </a:pPr>
            <a:r>
              <a:rPr lang="en-US" sz="2400" b="1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Aggregate faculty perceptions of campus climate</a:t>
            </a:r>
          </a:p>
          <a:p>
            <a:pPr lvl="2">
              <a:buFont typeface="Courier New"/>
              <a:buChar char="o"/>
            </a:pPr>
            <a:r>
              <a:rPr lang="en-US" sz="2400" b="1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Student aggregate perceptions of campus climate</a:t>
            </a:r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Analyses</a:t>
            </a:r>
            <a:endParaRPr lang="en-US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914400" y="1492625"/>
            <a:ext cx="7313613" cy="4303338"/>
          </a:xfrm>
        </p:spPr>
        <p:txBody>
          <a:bodyPr>
            <a:normAutofit/>
          </a:bodyPr>
          <a:lstStyle/>
          <a:p>
            <a:pPr>
              <a:buFont typeface="Courier New"/>
              <a:buChar char="o"/>
            </a:pPr>
            <a:r>
              <a:rPr lang="en-US" sz="2800" b="1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Missing data</a:t>
            </a:r>
          </a:p>
          <a:p>
            <a:pPr>
              <a:buFont typeface="Courier New"/>
              <a:buChar char="o"/>
            </a:pPr>
            <a:r>
              <a:rPr lang="en-US" sz="2600" b="1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Hierarchical Linear Modeling (HLM)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Limitations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Analysis of secondary data</a:t>
            </a:r>
          </a:p>
          <a:p>
            <a:r>
              <a:rPr lang="en-US" dirty="0" err="1" smtClean="0"/>
              <a:t>Generalizability</a:t>
            </a:r>
            <a:endParaRPr lang="en-US" dirty="0" smtClean="0"/>
          </a:p>
          <a:p>
            <a:r>
              <a:rPr lang="en-US" dirty="0" smtClean="0"/>
              <a:t>College experiences measured at the same time as outcome variable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264024"/>
          </a:xfrm>
        </p:spPr>
        <p:txBody>
          <a:bodyPr/>
          <a:lstStyle/>
          <a:p>
            <a:pPr>
              <a:lnSpc>
                <a:spcPct val="100000"/>
              </a:lnSpc>
            </a:pPr>
            <a:r>
              <a:rPr lang="en-US" sz="36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Results: </a:t>
            </a:r>
            <a:r>
              <a:rPr lang="en-US" sz="3600" i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Factors Contributing to </a:t>
            </a:r>
            <a:br>
              <a:rPr lang="en-US" sz="3600" i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</a:br>
            <a:r>
              <a:rPr lang="en-US" sz="3600" i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the Development of Faculty Mentorship</a:t>
            </a:r>
            <a:endParaRPr lang="en-US" sz="3600" i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graphicFrame>
        <p:nvGraphicFramePr>
          <p:cNvPr id="6" name="Content Placeholder 3"/>
          <p:cNvGraphicFramePr>
            <a:graphicFrameLocks/>
          </p:cNvGraphicFramePr>
          <p:nvPr/>
        </p:nvGraphicFramePr>
        <p:xfrm>
          <a:off x="914400" y="1476375"/>
          <a:ext cx="7467600" cy="2487265"/>
        </p:xfrm>
        <a:graphic>
          <a:graphicData uri="http://schemas.openxmlformats.org/drawingml/2006/table">
            <a:tbl>
              <a:tblPr firstRow="1" bandRow="1">
                <a:tableStyleId>{00A15C55-8517-42AA-B614-E9B94910E393}</a:tableStyleId>
              </a:tblPr>
              <a:tblGrid>
                <a:gridCol w="6081363"/>
                <a:gridCol w="1386237"/>
              </a:tblGrid>
              <a:tr h="813592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b="1" i="1" dirty="0" smtClean="0"/>
                        <a:t>Background</a:t>
                      </a:r>
                      <a:r>
                        <a:rPr lang="en-US" sz="2400" b="1" i="1" baseline="0" dirty="0" smtClean="0"/>
                        <a:t> and Pre-College Variables</a:t>
                      </a:r>
                      <a:endParaRPr lang="en-US" sz="2400" b="1" i="1" dirty="0" smtClean="0"/>
                    </a:p>
                  </a:txBody>
                  <a:tcPr anchor="ctr">
                    <a:solidFill>
                      <a:srgbClr val="21324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0" dirty="0" smtClean="0"/>
                        <a:t>Effect</a:t>
                      </a:r>
                      <a:endParaRPr lang="en-US" sz="2400" b="0" dirty="0"/>
                    </a:p>
                  </a:txBody>
                  <a:tcPr anchor="ctr">
                    <a:solidFill>
                      <a:srgbClr val="21324D"/>
                    </a:solidFill>
                  </a:tcPr>
                </a:tc>
              </a:tr>
              <a:tr h="557891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dirty="0" smtClean="0">
                          <a:latin typeface="Times New Roman"/>
                          <a:ea typeface="Calibri"/>
                          <a:cs typeface="Times New Roman"/>
                        </a:rPr>
                        <a:t>Native American (vs. White)</a:t>
                      </a:r>
                      <a:endParaRPr lang="en-US" sz="2400" dirty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/>
                        <a:t>–   </a:t>
                      </a:r>
                      <a:endParaRPr lang="en-US" sz="2400" dirty="0"/>
                    </a:p>
                  </a:txBody>
                  <a:tcPr anchor="ctr"/>
                </a:tc>
              </a:tr>
              <a:tr h="557891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dirty="0" smtClean="0">
                          <a:latin typeface="Times New Roman"/>
                          <a:ea typeface="Calibri"/>
                          <a:cs typeface="Times New Roman"/>
                        </a:rPr>
                        <a:t>Came to college to prepare for graduate school</a:t>
                      </a:r>
                      <a:endParaRPr lang="en-US" sz="2400" dirty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/>
                        <a:t>+</a:t>
                      </a:r>
                      <a:endParaRPr lang="en-US" sz="2400" dirty="0"/>
                    </a:p>
                  </a:txBody>
                  <a:tcPr anchor="ctr"/>
                </a:tc>
              </a:tr>
              <a:tr h="557891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dirty="0" smtClean="0">
                          <a:latin typeface="Times New Roman"/>
                          <a:ea typeface="Calibri"/>
                          <a:cs typeface="Times New Roman"/>
                        </a:rPr>
                        <a:t>Goal of being well-off financially</a:t>
                      </a:r>
                      <a:endParaRPr lang="en-US" sz="2400" dirty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aseline="0" dirty="0" smtClean="0"/>
                        <a:t>–</a:t>
                      </a:r>
                      <a:endParaRPr lang="en-US" sz="2400" dirty="0"/>
                    </a:p>
                  </a:txBody>
                  <a:tcPr anchor="ctr"/>
                </a:tc>
              </a:tr>
            </a:tbl>
          </a:graphicData>
        </a:graphic>
      </p:graphicFrame>
      <p:sp>
        <p:nvSpPr>
          <p:cNvPr id="7" name="TextBox 6"/>
          <p:cNvSpPr txBox="1"/>
          <p:nvPr/>
        </p:nvSpPr>
        <p:spPr>
          <a:xfrm>
            <a:off x="914400" y="3963640"/>
            <a:ext cx="7696200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200" dirty="0" smtClean="0"/>
              <a:t>Note: Several other pre-college experiences and achievement variables had significant associations with faculty mentorship prior to adding college experiences to the model.</a:t>
            </a:r>
            <a:endParaRPr lang="en-US" sz="22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264024"/>
          </a:xfrm>
        </p:spPr>
        <p:txBody>
          <a:bodyPr/>
          <a:lstStyle/>
          <a:p>
            <a:pPr>
              <a:lnSpc>
                <a:spcPct val="100000"/>
              </a:lnSpc>
            </a:pPr>
            <a:r>
              <a:rPr lang="en-US" sz="36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Results: </a:t>
            </a:r>
            <a:r>
              <a:rPr lang="en-US" sz="3600" i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Factors Contributing to </a:t>
            </a:r>
            <a:br>
              <a:rPr lang="en-US" sz="3600" i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</a:br>
            <a:r>
              <a:rPr lang="en-US" sz="3600" i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 the Development of Faculty Mentorship</a:t>
            </a:r>
            <a:endParaRPr lang="en-US" sz="3600" i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graphicFrame>
        <p:nvGraphicFramePr>
          <p:cNvPr id="6" name="Content Placeholder 3"/>
          <p:cNvGraphicFramePr>
            <a:graphicFrameLocks/>
          </p:cNvGraphicFramePr>
          <p:nvPr/>
        </p:nvGraphicFramePr>
        <p:xfrm>
          <a:off x="914400" y="1581697"/>
          <a:ext cx="7467600" cy="5190359"/>
        </p:xfrm>
        <a:graphic>
          <a:graphicData uri="http://schemas.openxmlformats.org/drawingml/2006/table">
            <a:tbl>
              <a:tblPr firstRow="1" bandRow="1">
                <a:tableStyleId>{00A15C55-8517-42AA-B614-E9B94910E393}</a:tableStyleId>
              </a:tblPr>
              <a:tblGrid>
                <a:gridCol w="5435600"/>
                <a:gridCol w="2032000"/>
              </a:tblGrid>
              <a:tr h="595083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3200" b="1" i="1" dirty="0" smtClean="0"/>
                        <a:t>College Experiences</a:t>
                      </a:r>
                    </a:p>
                  </a:txBody>
                  <a:tcPr anchor="ctr">
                    <a:solidFill>
                      <a:srgbClr val="21324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200" b="0" dirty="0" smtClean="0"/>
                        <a:t>Effect</a:t>
                      </a:r>
                      <a:endParaRPr lang="en-US" sz="3200" b="0" dirty="0"/>
                    </a:p>
                  </a:txBody>
                  <a:tcPr anchor="ctr">
                    <a:solidFill>
                      <a:srgbClr val="21324D"/>
                    </a:solidFill>
                  </a:tcPr>
                </a:tc>
              </a:tr>
              <a:tr h="544093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dirty="0" smtClean="0">
                          <a:latin typeface="Times New Roman"/>
                          <a:ea typeface="Calibri"/>
                          <a:cs typeface="Times New Roman"/>
                        </a:rPr>
                        <a:t>Career goal: Discovery/enhancement</a:t>
                      </a:r>
                      <a:r>
                        <a:rPr lang="en-US" sz="2400" baseline="0" dirty="0" smtClean="0">
                          <a:latin typeface="Times New Roman"/>
                          <a:ea typeface="Calibri"/>
                          <a:cs typeface="Times New Roman"/>
                        </a:rPr>
                        <a:t> of knowledge</a:t>
                      </a:r>
                      <a:endParaRPr lang="en-US" sz="2400" dirty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/>
                        <a:t>+</a:t>
                      </a:r>
                      <a:endParaRPr lang="en-US" sz="2400" dirty="0"/>
                    </a:p>
                  </a:txBody>
                  <a:tcPr anchor="ctr"/>
                </a:tc>
              </a:tr>
              <a:tr h="544093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dirty="0" smtClean="0">
                          <a:latin typeface="Times New Roman"/>
                          <a:ea typeface="Calibri"/>
                          <a:cs typeface="Times New Roman"/>
                        </a:rPr>
                        <a:t>Failed one or more courses</a:t>
                      </a:r>
                      <a:endParaRPr lang="en-US" sz="2400" dirty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aseline="0" dirty="0" smtClean="0"/>
                        <a:t>–</a:t>
                      </a:r>
                      <a:endParaRPr lang="en-US" sz="2400" dirty="0"/>
                    </a:p>
                  </a:txBody>
                  <a:tcPr anchor="ctr"/>
                </a:tc>
              </a:tr>
              <a:tr h="544093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dirty="0" smtClean="0">
                          <a:latin typeface="Times New Roman"/>
                          <a:ea typeface="Calibri"/>
                          <a:cs typeface="Times New Roman"/>
                        </a:rPr>
                        <a:t>Joined club related</a:t>
                      </a:r>
                      <a:r>
                        <a:rPr lang="en-US" sz="2400" baseline="0" dirty="0" smtClean="0">
                          <a:latin typeface="Times New Roman"/>
                          <a:ea typeface="Calibri"/>
                          <a:cs typeface="Times New Roman"/>
                        </a:rPr>
                        <a:t> to major</a:t>
                      </a:r>
                      <a:endParaRPr lang="en-US" sz="2400" dirty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/>
                        <a:t>+</a:t>
                      </a:r>
                      <a:endParaRPr lang="en-US" sz="2400" dirty="0"/>
                    </a:p>
                  </a:txBody>
                  <a:tcPr anchor="ctr"/>
                </a:tc>
              </a:tr>
              <a:tr h="544093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dirty="0" smtClean="0">
                          <a:latin typeface="Times New Roman"/>
                          <a:ea typeface="Calibri"/>
                          <a:cs typeface="Times New Roman"/>
                        </a:rPr>
                        <a:t>Presented research at a conference</a:t>
                      </a:r>
                      <a:endParaRPr lang="en-US" sz="2400" dirty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/>
                        <a:t>+</a:t>
                      </a:r>
                      <a:endParaRPr lang="en-US" sz="2400" dirty="0"/>
                    </a:p>
                  </a:txBody>
                  <a:tcPr anchor="ctr"/>
                </a:tc>
              </a:tr>
              <a:tr h="544093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dirty="0" smtClean="0">
                          <a:latin typeface="Times New Roman"/>
                          <a:ea typeface="Calibri"/>
                          <a:cs typeface="Times New Roman"/>
                        </a:rPr>
                        <a:t>Worked on independent study projects</a:t>
                      </a:r>
                      <a:endParaRPr lang="en-US" sz="2400" dirty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/>
                        <a:t>+</a:t>
                      </a:r>
                      <a:endParaRPr lang="en-US" sz="2400" dirty="0"/>
                    </a:p>
                  </a:txBody>
                  <a:tcPr anchor="ctr"/>
                </a:tc>
              </a:tr>
              <a:tr h="477932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dirty="0" smtClean="0">
                          <a:latin typeface="Times New Roman"/>
                          <a:ea typeface="Calibri"/>
                          <a:cs typeface="Times New Roman"/>
                        </a:rPr>
                        <a:t>Tutored another college student</a:t>
                      </a:r>
                      <a:endParaRPr lang="en-US" sz="2400" dirty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/>
                        <a:t>+</a:t>
                      </a:r>
                      <a:endParaRPr lang="en-US" sz="2400" dirty="0"/>
                    </a:p>
                  </a:txBody>
                  <a:tcPr anchor="ctr"/>
                </a:tc>
              </a:tr>
              <a:tr h="477932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dirty="0" smtClean="0">
                          <a:latin typeface="Times New Roman"/>
                          <a:ea typeface="Calibri"/>
                          <a:cs typeface="Times New Roman"/>
                        </a:rPr>
                        <a:t>Met with advisor/counselor</a:t>
                      </a:r>
                      <a:r>
                        <a:rPr lang="en-US" sz="2400" baseline="0" dirty="0" smtClean="0">
                          <a:latin typeface="Times New Roman"/>
                          <a:ea typeface="Calibri"/>
                          <a:cs typeface="Times New Roman"/>
                        </a:rPr>
                        <a:t> about career plans</a:t>
                      </a:r>
                      <a:endParaRPr lang="en-US" sz="2400" dirty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/>
                        <a:t>+</a:t>
                      </a:r>
                      <a:endParaRPr lang="en-US" sz="2400" dirty="0"/>
                    </a:p>
                  </a:txBody>
                  <a:tcPr anchor="ctr"/>
                </a:tc>
              </a:tr>
              <a:tr h="477932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dirty="0" smtClean="0">
                          <a:latin typeface="Times New Roman"/>
                          <a:ea typeface="Calibri"/>
                          <a:cs typeface="Times New Roman"/>
                        </a:rPr>
                        <a:t>Asked professor for advice after</a:t>
                      </a:r>
                      <a:r>
                        <a:rPr lang="en-US" sz="2400" baseline="0" dirty="0" smtClean="0">
                          <a:latin typeface="Times New Roman"/>
                          <a:ea typeface="Calibri"/>
                          <a:cs typeface="Times New Roman"/>
                        </a:rPr>
                        <a:t> class</a:t>
                      </a:r>
                      <a:endParaRPr lang="en-US" sz="2400" dirty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/>
                        <a:t>+</a:t>
                      </a:r>
                      <a:endParaRPr lang="en-US" sz="2400" dirty="0"/>
                    </a:p>
                  </a:txBody>
                  <a:tcPr anchor="ctr"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0"/>
            <a:ext cx="7313613" cy="1492625"/>
          </a:xfrm>
        </p:spPr>
        <p:txBody>
          <a:bodyPr/>
          <a:lstStyle/>
          <a:p>
            <a:pPr>
              <a:lnSpc>
                <a:spcPts val="3600"/>
              </a:lnSpc>
            </a:pPr>
            <a:r>
              <a:rPr lang="en-US" sz="32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Results: </a:t>
            </a:r>
            <a:r>
              <a:rPr lang="en-US" sz="3200" i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Factors Contributing to </a:t>
            </a:r>
            <a:br>
              <a:rPr lang="en-US" sz="3200" i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</a:br>
            <a:r>
              <a:rPr lang="en-US" sz="3200" i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 the Development of Faculty Mentorship</a:t>
            </a:r>
            <a:endParaRPr lang="en-US" sz="3200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</p:nvPr>
        </p:nvGraphicFramePr>
        <p:xfrm>
          <a:off x="914400" y="1492625"/>
          <a:ext cx="7467600" cy="4421922"/>
        </p:xfrm>
        <a:graphic>
          <a:graphicData uri="http://schemas.openxmlformats.org/drawingml/2006/table">
            <a:tbl>
              <a:tblPr firstRow="1" bandRow="1">
                <a:tableStyleId>{00A15C55-8517-42AA-B614-E9B94910E393}</a:tableStyleId>
              </a:tblPr>
              <a:tblGrid>
                <a:gridCol w="5435600"/>
                <a:gridCol w="2032000"/>
              </a:tblGrid>
              <a:tr h="595083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3200" b="1" i="1" dirty="0" smtClean="0"/>
                        <a:t>College Experiences</a:t>
                      </a:r>
                    </a:p>
                  </a:txBody>
                  <a:tcPr anchor="ctr">
                    <a:solidFill>
                      <a:srgbClr val="21324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200" b="0" dirty="0" smtClean="0"/>
                        <a:t>Effect</a:t>
                      </a:r>
                      <a:endParaRPr lang="en-US" sz="3200" b="0" dirty="0"/>
                    </a:p>
                  </a:txBody>
                  <a:tcPr anchor="ctr">
                    <a:solidFill>
                      <a:srgbClr val="21324D"/>
                    </a:solidFill>
                  </a:tcPr>
                </a:tc>
              </a:tr>
              <a:tr h="544093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dirty="0" smtClean="0">
                          <a:latin typeface="Times New Roman"/>
                          <a:ea typeface="Calibri"/>
                          <a:cs typeface="Times New Roman"/>
                        </a:rPr>
                        <a:t>Challenged a professor’s ideas in class</a:t>
                      </a:r>
                      <a:endParaRPr lang="en-US" sz="2400" dirty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/>
                        <a:t>+</a:t>
                      </a:r>
                      <a:endParaRPr lang="en-US" sz="2400" dirty="0"/>
                    </a:p>
                  </a:txBody>
                  <a:tcPr anchor="ctr"/>
                </a:tc>
              </a:tr>
              <a:tr h="544093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dirty="0" smtClean="0">
                          <a:latin typeface="Times New Roman"/>
                          <a:ea typeface="Calibri"/>
                          <a:cs typeface="Times New Roman"/>
                        </a:rPr>
                        <a:t>Felt intimidated by professors</a:t>
                      </a:r>
                      <a:endParaRPr lang="en-US" sz="2400" dirty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baseline="0" dirty="0" smtClean="0"/>
                        <a:t>–</a:t>
                      </a:r>
                      <a:endParaRPr lang="en-US" sz="2400" dirty="0" smtClean="0"/>
                    </a:p>
                  </a:txBody>
                  <a:tcPr anchor="ctr"/>
                </a:tc>
              </a:tr>
              <a:tr h="544093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dirty="0" smtClean="0">
                          <a:latin typeface="Times New Roman"/>
                          <a:ea typeface="Calibri"/>
                          <a:cs typeface="Times New Roman"/>
                        </a:rPr>
                        <a:t>Felt isolated from campus life</a:t>
                      </a:r>
                      <a:endParaRPr lang="en-US" sz="2400" dirty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aseline="0" dirty="0" smtClean="0"/>
                        <a:t>–</a:t>
                      </a:r>
                      <a:endParaRPr lang="en-US" sz="2400" dirty="0"/>
                    </a:p>
                  </a:txBody>
                  <a:tcPr anchor="ctr"/>
                </a:tc>
              </a:tr>
              <a:tr h="544093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dirty="0" smtClean="0">
                          <a:latin typeface="Times New Roman"/>
                          <a:ea typeface="Calibri"/>
                          <a:cs typeface="Times New Roman"/>
                        </a:rPr>
                        <a:t>Felt that faculty are interested in students’ personal problems</a:t>
                      </a:r>
                      <a:endParaRPr lang="en-US" sz="2400" dirty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aseline="0" dirty="0" smtClean="0"/>
                        <a:t>+</a:t>
                      </a:r>
                      <a:endParaRPr lang="en-US" sz="2400" dirty="0"/>
                    </a:p>
                  </a:txBody>
                  <a:tcPr anchor="ctr"/>
                </a:tc>
              </a:tr>
              <a:tr h="544093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dirty="0" smtClean="0">
                          <a:latin typeface="Times New Roman"/>
                          <a:ea typeface="Calibri"/>
                          <a:cs typeface="Times New Roman"/>
                        </a:rPr>
                        <a:t>Felt that faculty are interested in</a:t>
                      </a:r>
                      <a:r>
                        <a:rPr lang="en-US" sz="2400" baseline="0" dirty="0" smtClean="0">
                          <a:latin typeface="Times New Roman"/>
                          <a:ea typeface="Calibri"/>
                          <a:cs typeface="Times New Roman"/>
                        </a:rPr>
                        <a:t> students’ academic problems</a:t>
                      </a:r>
                      <a:endParaRPr lang="en-US" sz="2400" dirty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/>
                        <a:t>+</a:t>
                      </a:r>
                      <a:endParaRPr lang="en-US" sz="2400" dirty="0"/>
                    </a:p>
                  </a:txBody>
                  <a:tcPr anchor="ctr"/>
                </a:tc>
              </a:tr>
              <a:tr h="477932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dirty="0" smtClean="0">
                          <a:latin typeface="Times New Roman"/>
                          <a:ea typeface="Calibri"/>
                          <a:cs typeface="Times New Roman"/>
                        </a:rPr>
                        <a:t>Satisfaction with racial/ethnic diversity of student</a:t>
                      </a:r>
                      <a:r>
                        <a:rPr lang="en-US" sz="2400" baseline="0" dirty="0" smtClean="0">
                          <a:latin typeface="Times New Roman"/>
                          <a:ea typeface="Calibri"/>
                          <a:cs typeface="Times New Roman"/>
                        </a:rPr>
                        <a:t> body</a:t>
                      </a:r>
                      <a:endParaRPr lang="en-US" sz="2400" dirty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/>
                        <a:t>+</a:t>
                      </a:r>
                      <a:endParaRPr lang="en-US" sz="2400" dirty="0"/>
                    </a:p>
                  </a:txBody>
                  <a:tcPr anchor="ctr"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0"/>
            <a:ext cx="7313613" cy="1492625"/>
          </a:xfrm>
        </p:spPr>
        <p:txBody>
          <a:bodyPr/>
          <a:lstStyle/>
          <a:p>
            <a:pPr>
              <a:lnSpc>
                <a:spcPts val="3600"/>
              </a:lnSpc>
            </a:pPr>
            <a:r>
              <a:rPr lang="en-US" sz="32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Results: </a:t>
            </a:r>
            <a:r>
              <a:rPr lang="en-US" sz="3200" i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Factors Contributing to </a:t>
            </a:r>
            <a:br>
              <a:rPr lang="en-US" sz="3200" i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</a:br>
            <a:r>
              <a:rPr lang="en-US" sz="3200" i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 the Development of Faculty Mentorship</a:t>
            </a:r>
            <a:endParaRPr lang="en-US" sz="3200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</p:nvPr>
        </p:nvGraphicFramePr>
        <p:xfrm>
          <a:off x="914400" y="1492625"/>
          <a:ext cx="7467600" cy="4234495"/>
        </p:xfrm>
        <a:graphic>
          <a:graphicData uri="http://schemas.openxmlformats.org/drawingml/2006/table">
            <a:tbl>
              <a:tblPr firstRow="1" bandRow="1">
                <a:tableStyleId>{00A15C55-8517-42AA-B614-E9B94910E393}</a:tableStyleId>
              </a:tblPr>
              <a:tblGrid>
                <a:gridCol w="5435600"/>
                <a:gridCol w="2032000"/>
              </a:tblGrid>
              <a:tr h="595083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3200" b="1" i="1" dirty="0" smtClean="0"/>
                        <a:t>Institutional Context</a:t>
                      </a:r>
                    </a:p>
                  </a:txBody>
                  <a:tcPr anchor="ctr">
                    <a:solidFill>
                      <a:srgbClr val="21324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200" b="0" dirty="0" smtClean="0"/>
                        <a:t>Effect</a:t>
                      </a:r>
                      <a:endParaRPr lang="en-US" sz="3200" b="0" dirty="0"/>
                    </a:p>
                  </a:txBody>
                  <a:tcPr anchor="ctr">
                    <a:solidFill>
                      <a:srgbClr val="21324D"/>
                    </a:solidFill>
                  </a:tcPr>
                </a:tc>
              </a:tr>
              <a:tr h="544093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dirty="0" smtClean="0">
                          <a:latin typeface="Times New Roman"/>
                          <a:ea typeface="Calibri"/>
                          <a:cs typeface="Times New Roman"/>
                        </a:rPr>
                        <a:t>Control: Private</a:t>
                      </a:r>
                      <a:endParaRPr lang="en-US" sz="2400" dirty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/>
                        <a:t>+</a:t>
                      </a:r>
                      <a:endParaRPr lang="en-US" sz="2400" dirty="0"/>
                    </a:p>
                  </a:txBody>
                  <a:tcPr anchor="ctr"/>
                </a:tc>
              </a:tr>
              <a:tr h="544093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dirty="0" smtClean="0">
                          <a:latin typeface="Times New Roman"/>
                          <a:ea typeface="Calibri"/>
                          <a:cs typeface="Times New Roman"/>
                        </a:rPr>
                        <a:t>Selectivity</a:t>
                      </a:r>
                      <a:endParaRPr lang="en-US" sz="2400" dirty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 smtClean="0"/>
                        <a:t>+</a:t>
                      </a:r>
                    </a:p>
                  </a:txBody>
                  <a:tcPr anchor="ctr"/>
                </a:tc>
              </a:tr>
              <a:tr h="544093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dirty="0" smtClean="0">
                          <a:latin typeface="Times New Roman"/>
                          <a:ea typeface="Calibri"/>
                          <a:cs typeface="Times New Roman"/>
                        </a:rPr>
                        <a:t>HBCU (vs. non-HBCU)</a:t>
                      </a:r>
                      <a:endParaRPr lang="en-US" sz="2400" dirty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/>
                        <a:t>+</a:t>
                      </a:r>
                      <a:endParaRPr lang="en-US" sz="2400" dirty="0"/>
                    </a:p>
                  </a:txBody>
                  <a:tcPr anchor="ctr"/>
                </a:tc>
              </a:tr>
              <a:tr h="544093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dirty="0" smtClean="0">
                          <a:latin typeface="Times New Roman"/>
                          <a:ea typeface="Calibri"/>
                          <a:cs typeface="Times New Roman"/>
                        </a:rPr>
                        <a:t>Proportion of STEM undergraduates</a:t>
                      </a:r>
                      <a:endParaRPr lang="en-US" sz="2400" dirty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baseline="0" dirty="0" smtClean="0"/>
                        <a:t>–</a:t>
                      </a:r>
                      <a:endParaRPr lang="en-US" sz="2400" dirty="0" smtClean="0"/>
                    </a:p>
                  </a:txBody>
                  <a:tcPr anchor="ctr"/>
                </a:tc>
              </a:tr>
              <a:tr h="544093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dirty="0" smtClean="0">
                          <a:latin typeface="Times New Roman"/>
                          <a:ea typeface="Calibri"/>
                          <a:cs typeface="Times New Roman"/>
                        </a:rPr>
                        <a:t>Student aggregate: Faculty are interested in</a:t>
                      </a:r>
                      <a:r>
                        <a:rPr lang="en-US" sz="2400" baseline="0" dirty="0" smtClean="0">
                          <a:latin typeface="Times New Roman"/>
                          <a:ea typeface="Calibri"/>
                          <a:cs typeface="Times New Roman"/>
                        </a:rPr>
                        <a:t> students’ personal problems</a:t>
                      </a:r>
                      <a:endParaRPr lang="en-US" sz="2400" dirty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/>
                        <a:t>+</a:t>
                      </a:r>
                      <a:endParaRPr lang="en-US" sz="2400" dirty="0"/>
                    </a:p>
                  </a:txBody>
                  <a:tcPr anchor="ctr"/>
                </a:tc>
              </a:tr>
              <a:tr h="477932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dirty="0" smtClean="0">
                          <a:latin typeface="Times New Roman"/>
                          <a:ea typeface="Calibri"/>
                          <a:cs typeface="Times New Roman"/>
                        </a:rPr>
                        <a:t>Faculty</a:t>
                      </a:r>
                      <a:r>
                        <a:rPr lang="en-US" sz="2400" baseline="0" dirty="0" smtClean="0">
                          <a:latin typeface="Times New Roman"/>
                          <a:ea typeface="Calibri"/>
                          <a:cs typeface="Times New Roman"/>
                        </a:rPr>
                        <a:t> aggregate: Faculty are interested in students’ academic problems</a:t>
                      </a:r>
                      <a:endParaRPr lang="en-US" sz="2400" dirty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/>
                        <a:t>+</a:t>
                      </a:r>
                      <a:endParaRPr lang="en-US" sz="2400" dirty="0"/>
                    </a:p>
                  </a:txBody>
                  <a:tcPr anchor="ctr"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8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Discussion</a:t>
            </a:r>
            <a:endParaRPr lang="en-US" sz="48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Some support for the rising star hypothesis</a:t>
            </a:r>
          </a:p>
          <a:p>
            <a:pPr lvl="1"/>
            <a:r>
              <a:rPr lang="en-US" dirty="0" smtClean="0"/>
              <a:t>Pre-college variables matter…</a:t>
            </a:r>
          </a:p>
          <a:p>
            <a:pPr lvl="1"/>
            <a:r>
              <a:rPr lang="en-US" dirty="0" smtClean="0"/>
              <a:t>Until accounting for college experiences and institutional contexts</a:t>
            </a:r>
          </a:p>
          <a:p>
            <a:r>
              <a:rPr lang="en-US" dirty="0" smtClean="0"/>
              <a:t>Students acting as their own agents</a:t>
            </a:r>
          </a:p>
          <a:p>
            <a:r>
              <a:rPr lang="en-US" dirty="0" smtClean="0"/>
              <a:t>Faculty’s role in reaching out to students</a:t>
            </a:r>
          </a:p>
          <a:p>
            <a:r>
              <a:rPr lang="en-US" dirty="0" smtClean="0"/>
              <a:t>Importance of campus climate</a:t>
            </a:r>
          </a:p>
          <a:p>
            <a:pPr>
              <a:buNone/>
            </a:pP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0" y="228601"/>
            <a:ext cx="9144000" cy="1264024"/>
          </a:xfrm>
        </p:spPr>
        <p:txBody>
          <a:bodyPr/>
          <a:lstStyle/>
          <a:p>
            <a:r>
              <a:rPr lang="en-US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Future Research</a:t>
            </a:r>
            <a:endParaRPr lang="en-US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594863" y="1492625"/>
            <a:ext cx="8024614" cy="4321169"/>
          </a:xfrm>
        </p:spPr>
        <p:txBody>
          <a:bodyPr>
            <a:normAutofit/>
          </a:bodyPr>
          <a:lstStyle/>
          <a:p>
            <a:pPr>
              <a:buFont typeface="Wingdings" charset="2"/>
              <a:buChar char="§"/>
            </a:pPr>
            <a:r>
              <a:rPr lang="en-US" b="1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Explore quality of these relationships</a:t>
            </a:r>
          </a:p>
          <a:p>
            <a:pPr>
              <a:buFont typeface="Wingdings" charset="2"/>
              <a:buChar char="§"/>
            </a:pPr>
            <a:r>
              <a:rPr lang="en-US" b="1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Use mentorship as a predictor for longer-term outcomes</a:t>
            </a:r>
          </a:p>
          <a:p>
            <a:pPr lvl="1">
              <a:buFont typeface="Wingdings" charset="2"/>
              <a:buChar char="§"/>
            </a:pPr>
            <a:r>
              <a:rPr lang="en-US" b="1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Graduate school enrollment</a:t>
            </a:r>
          </a:p>
          <a:p>
            <a:pPr lvl="1">
              <a:buFont typeface="Wingdings" charset="2"/>
              <a:buChar char="§"/>
            </a:pPr>
            <a:r>
              <a:rPr lang="en-US" b="1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Career advancement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400" dirty="0" smtClean="0"/>
              <a:t>Conclusions and Implications</a:t>
            </a:r>
            <a:endParaRPr lang="en-US" sz="44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Faculty: become critical of rising star hypothesis and embrace role of agents of socialization</a:t>
            </a:r>
          </a:p>
          <a:p>
            <a:r>
              <a:rPr lang="en-US" dirty="0" smtClean="0"/>
              <a:t>Institutions: </a:t>
            </a:r>
          </a:p>
          <a:p>
            <a:pPr lvl="1"/>
            <a:r>
              <a:rPr lang="en-US" dirty="0" smtClean="0"/>
              <a:t>Provide space and support to help faculty develop as mentors</a:t>
            </a:r>
          </a:p>
          <a:p>
            <a:pPr lvl="1"/>
            <a:r>
              <a:rPr lang="en-US" dirty="0" smtClean="0"/>
              <a:t>Provide students with opportunities to connect with faculty in meaningful ways</a:t>
            </a:r>
          </a:p>
          <a:p>
            <a:r>
              <a:rPr lang="en-US" dirty="0" smtClean="0"/>
              <a:t>Mentoring is just one tool we can use to address racial disparities in STEM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Text Box 1"/>
          <p:cNvSpPr txBox="1">
            <a:spLocks noChangeArrowheads="1"/>
          </p:cNvSpPr>
          <p:nvPr/>
        </p:nvSpPr>
        <p:spPr bwMode="auto">
          <a:xfrm>
            <a:off x="0" y="228600"/>
            <a:ext cx="9144000" cy="99060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2160" tIns="46080" rIns="92160" bIns="46080" anchor="ctr">
            <a:prstTxWarp prst="textNoShape">
              <a:avLst/>
            </a:prstTxWarp>
          </a:bodyPr>
          <a:lstStyle/>
          <a:p>
            <a:pPr algn="ctr">
              <a:buSzPct val="10000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4400">
                <a:solidFill>
                  <a:srgbClr val="324966"/>
                </a:solidFill>
              </a:rPr>
              <a:t>Contact Information</a:t>
            </a:r>
          </a:p>
        </p:txBody>
      </p:sp>
      <p:sp>
        <p:nvSpPr>
          <p:cNvPr id="60419" name="Text Box 2"/>
          <p:cNvSpPr txBox="1">
            <a:spLocks noChangeArrowheads="1"/>
          </p:cNvSpPr>
          <p:nvPr/>
        </p:nvSpPr>
        <p:spPr bwMode="auto">
          <a:xfrm>
            <a:off x="0" y="4953000"/>
            <a:ext cx="9144000" cy="91440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2160" tIns="46080" rIns="92160" bIns="46080">
            <a:prstTxWarp prst="textNoShape">
              <a:avLst/>
            </a:prstTxWarp>
          </a:bodyPr>
          <a:lstStyle/>
          <a:p>
            <a:pPr marL="342900" indent="-339725" algn="ctr">
              <a:lnSpc>
                <a:spcPct val="80000"/>
              </a:lnSpc>
              <a:spcBef>
                <a:spcPts val="400"/>
              </a:spcBef>
              <a:buSzPct val="100000"/>
              <a:tabLst>
                <a:tab pos="342900" algn="l"/>
                <a:tab pos="1257300" algn="l"/>
                <a:tab pos="2171700" algn="l"/>
                <a:tab pos="3086100" algn="l"/>
                <a:tab pos="4000500" algn="l"/>
                <a:tab pos="4914900" algn="l"/>
                <a:tab pos="5829300" algn="l"/>
                <a:tab pos="6743700" algn="l"/>
                <a:tab pos="7658100" algn="l"/>
                <a:tab pos="8572500" algn="l"/>
                <a:tab pos="9486900" algn="l"/>
                <a:tab pos="10401300" algn="l"/>
              </a:tabLst>
            </a:pPr>
            <a:r>
              <a:rPr lang="en-US" sz="1600" dirty="0">
                <a:solidFill>
                  <a:srgbClr val="32363B"/>
                </a:solidFill>
              </a:rPr>
              <a:t>Acknowledgments: This study was made possible by the support of </a:t>
            </a:r>
            <a:r>
              <a:rPr lang="en-US" sz="1600" dirty="0" smtClean="0">
                <a:solidFill>
                  <a:srgbClr val="32363B"/>
                </a:solidFill>
              </a:rPr>
              <a:t>the National </a:t>
            </a:r>
            <a:r>
              <a:rPr lang="en-US" sz="1600" dirty="0">
                <a:solidFill>
                  <a:srgbClr val="32363B"/>
                </a:solidFill>
              </a:rPr>
              <a:t>Institute of General Medical Sciences, NIH Grant Numbers 1 R01 GMO71968-01 and R01 GMO71968-05 as well as the National Science Foundation, NSF Grant Number 0757076. This independent research and the views expressed here do not indicate endorsement by the sponsors.</a:t>
            </a:r>
          </a:p>
        </p:txBody>
      </p:sp>
      <p:sp>
        <p:nvSpPr>
          <p:cNvPr id="60420" name="Rectangle 3"/>
          <p:cNvSpPr>
            <a:spLocks noChangeArrowheads="1"/>
          </p:cNvSpPr>
          <p:nvPr/>
        </p:nvSpPr>
        <p:spPr bwMode="auto">
          <a:xfrm>
            <a:off x="228600" y="3886200"/>
            <a:ext cx="8763000" cy="114300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6800" rIns="90000" bIns="46800">
            <a:prstTxWarp prst="textNoShape">
              <a:avLst/>
            </a:prstTxWarp>
          </a:bodyPr>
          <a:lstStyle/>
          <a:p>
            <a:pPr marL="342900" indent="-339725" algn="ctr">
              <a:spcBef>
                <a:spcPts val="500"/>
              </a:spcBef>
              <a:buSzPct val="70000"/>
              <a:tabLst>
                <a:tab pos="342900" algn="l"/>
                <a:tab pos="1257300" algn="l"/>
                <a:tab pos="2171700" algn="l"/>
                <a:tab pos="3086100" algn="l"/>
                <a:tab pos="4000500" algn="l"/>
                <a:tab pos="4914900" algn="l"/>
                <a:tab pos="5829300" algn="l"/>
                <a:tab pos="6743700" algn="l"/>
                <a:tab pos="7658100" algn="l"/>
                <a:tab pos="8572500" algn="l"/>
                <a:tab pos="9486900" algn="l"/>
                <a:tab pos="10401300" algn="l"/>
              </a:tabLst>
            </a:pPr>
            <a:r>
              <a:rPr lang="en-US" dirty="0">
                <a:solidFill>
                  <a:srgbClr val="000000"/>
                </a:solidFill>
              </a:rPr>
              <a:t>Papers and reports are available for download at: </a:t>
            </a:r>
          </a:p>
          <a:p>
            <a:pPr marL="342900" indent="-339725" algn="ctr">
              <a:spcBef>
                <a:spcPts val="600"/>
              </a:spcBef>
              <a:buSzPct val="70000"/>
              <a:tabLst>
                <a:tab pos="342900" algn="l"/>
                <a:tab pos="1257300" algn="l"/>
                <a:tab pos="2171700" algn="l"/>
                <a:tab pos="3086100" algn="l"/>
                <a:tab pos="4000500" algn="l"/>
                <a:tab pos="4914900" algn="l"/>
                <a:tab pos="5829300" algn="l"/>
                <a:tab pos="6743700" algn="l"/>
                <a:tab pos="7658100" algn="l"/>
                <a:tab pos="8572500" algn="l"/>
                <a:tab pos="9486900" algn="l"/>
                <a:tab pos="10401300" algn="l"/>
              </a:tabLst>
            </a:pPr>
            <a:r>
              <a:rPr lang="en-US" dirty="0">
                <a:solidFill>
                  <a:srgbClr val="000000"/>
                </a:solidFill>
              </a:rPr>
              <a:t>http://</a:t>
            </a:r>
            <a:r>
              <a:rPr lang="en-US" dirty="0" err="1">
                <a:solidFill>
                  <a:srgbClr val="000000"/>
                </a:solidFill>
              </a:rPr>
              <a:t>heri.ucla.edu/nih</a:t>
            </a:r>
            <a:endParaRPr lang="en-US" dirty="0">
              <a:solidFill>
                <a:srgbClr val="000000"/>
              </a:solidFill>
            </a:endParaRPr>
          </a:p>
          <a:p>
            <a:pPr marL="342900" indent="-339725" algn="ctr">
              <a:spcBef>
                <a:spcPts val="500"/>
              </a:spcBef>
              <a:buSzPct val="70000"/>
              <a:tabLst>
                <a:tab pos="342900" algn="l"/>
                <a:tab pos="1257300" algn="l"/>
                <a:tab pos="2171700" algn="l"/>
                <a:tab pos="3086100" algn="l"/>
                <a:tab pos="4000500" algn="l"/>
                <a:tab pos="4914900" algn="l"/>
                <a:tab pos="5829300" algn="l"/>
                <a:tab pos="6743700" algn="l"/>
                <a:tab pos="7658100" algn="l"/>
                <a:tab pos="8572500" algn="l"/>
                <a:tab pos="9486900" algn="l"/>
                <a:tab pos="10401300" algn="l"/>
              </a:tabLst>
            </a:pPr>
            <a:r>
              <a:rPr lang="en-US" dirty="0">
                <a:solidFill>
                  <a:srgbClr val="000000"/>
                </a:solidFill>
              </a:rPr>
              <a:t>Project e-mail: </a:t>
            </a:r>
            <a:r>
              <a:rPr lang="en-US" dirty="0" err="1">
                <a:solidFill>
                  <a:srgbClr val="000000"/>
                </a:solidFill>
              </a:rPr>
              <a:t>herinih@ucla.edu</a:t>
            </a: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0421" name="Rectangle 4"/>
          <p:cNvSpPr>
            <a:spLocks noChangeArrowheads="1"/>
          </p:cNvSpPr>
          <p:nvPr/>
        </p:nvSpPr>
        <p:spPr bwMode="auto">
          <a:xfrm>
            <a:off x="609600" y="1371600"/>
            <a:ext cx="2514600" cy="1076325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91440" rIns="90000" bIns="46800">
            <a:prstTxWarp prst="textNoShape">
              <a:avLst/>
            </a:prstTxWarp>
          </a:bodyPr>
          <a:lstStyle/>
          <a:p>
            <a:pPr marL="342900" indent="-339725">
              <a:lnSpc>
                <a:spcPct val="80000"/>
              </a:lnSpc>
              <a:spcBef>
                <a:spcPts val="450"/>
              </a:spcBef>
              <a:buSzPct val="70000"/>
              <a:tabLst>
                <a:tab pos="342900" algn="l"/>
                <a:tab pos="1257300" algn="l"/>
                <a:tab pos="2171700" algn="l"/>
                <a:tab pos="3086100" algn="l"/>
                <a:tab pos="4000500" algn="l"/>
                <a:tab pos="4914900" algn="l"/>
                <a:tab pos="5829300" algn="l"/>
                <a:tab pos="6743700" algn="l"/>
                <a:tab pos="7658100" algn="l"/>
                <a:tab pos="8572500" algn="l"/>
                <a:tab pos="9486900" algn="l"/>
                <a:tab pos="10401300" algn="l"/>
              </a:tabLst>
            </a:pPr>
            <a:r>
              <a:rPr lang="en-US">
                <a:solidFill>
                  <a:srgbClr val="324966"/>
                </a:solidFill>
              </a:rPr>
              <a:t>Faculty and Co-PIs:</a:t>
            </a:r>
          </a:p>
          <a:p>
            <a:pPr marL="342900" indent="-339725">
              <a:lnSpc>
                <a:spcPct val="80000"/>
              </a:lnSpc>
              <a:spcBef>
                <a:spcPts val="450"/>
              </a:spcBef>
              <a:buSzPct val="70000"/>
              <a:tabLst>
                <a:tab pos="342900" algn="l"/>
                <a:tab pos="1257300" algn="l"/>
                <a:tab pos="2171700" algn="l"/>
                <a:tab pos="3086100" algn="l"/>
                <a:tab pos="4000500" algn="l"/>
                <a:tab pos="4914900" algn="l"/>
                <a:tab pos="5829300" algn="l"/>
                <a:tab pos="6743700" algn="l"/>
                <a:tab pos="7658100" algn="l"/>
                <a:tab pos="8572500" algn="l"/>
                <a:tab pos="9486900" algn="l"/>
                <a:tab pos="10401300" algn="l"/>
              </a:tabLst>
            </a:pPr>
            <a:r>
              <a:rPr lang="en-US" b="1">
                <a:solidFill>
                  <a:srgbClr val="32363B"/>
                </a:solidFill>
              </a:rPr>
              <a:t>Sylvia Hurtado</a:t>
            </a:r>
          </a:p>
          <a:p>
            <a:pPr marL="342900" indent="-339725">
              <a:lnSpc>
                <a:spcPct val="80000"/>
              </a:lnSpc>
              <a:spcBef>
                <a:spcPts val="450"/>
              </a:spcBef>
              <a:buSzPct val="70000"/>
              <a:tabLst>
                <a:tab pos="342900" algn="l"/>
                <a:tab pos="1257300" algn="l"/>
                <a:tab pos="2171700" algn="l"/>
                <a:tab pos="3086100" algn="l"/>
                <a:tab pos="4000500" algn="l"/>
                <a:tab pos="4914900" algn="l"/>
                <a:tab pos="5829300" algn="l"/>
                <a:tab pos="6743700" algn="l"/>
                <a:tab pos="7658100" algn="l"/>
                <a:tab pos="8572500" algn="l"/>
                <a:tab pos="9486900" algn="l"/>
                <a:tab pos="10401300" algn="l"/>
              </a:tabLst>
            </a:pPr>
            <a:r>
              <a:rPr lang="en-US" b="1">
                <a:solidFill>
                  <a:srgbClr val="32363B"/>
                </a:solidFill>
              </a:rPr>
              <a:t>Mitchell Chang</a:t>
            </a:r>
          </a:p>
          <a:p>
            <a:pPr marL="342900" indent="-339725">
              <a:lnSpc>
                <a:spcPct val="80000"/>
              </a:lnSpc>
              <a:spcBef>
                <a:spcPts val="500"/>
              </a:spcBef>
              <a:buSzPct val="70000"/>
              <a:tabLst>
                <a:tab pos="342900" algn="l"/>
                <a:tab pos="1257300" algn="l"/>
                <a:tab pos="2171700" algn="l"/>
                <a:tab pos="3086100" algn="l"/>
                <a:tab pos="4000500" algn="l"/>
                <a:tab pos="4914900" algn="l"/>
                <a:tab pos="5829300" algn="l"/>
                <a:tab pos="6743700" algn="l"/>
                <a:tab pos="7658100" algn="l"/>
                <a:tab pos="8572500" algn="l"/>
                <a:tab pos="9486900" algn="l"/>
                <a:tab pos="10401300" algn="l"/>
              </a:tabLst>
            </a:pPr>
            <a:endParaRPr lang="en-US" sz="2000" u="sng">
              <a:solidFill>
                <a:srgbClr val="EAEAEA"/>
              </a:solidFill>
            </a:endParaRPr>
          </a:p>
          <a:p>
            <a:pPr marL="342900" indent="-339725">
              <a:lnSpc>
                <a:spcPct val="80000"/>
              </a:lnSpc>
              <a:spcBef>
                <a:spcPts val="500"/>
              </a:spcBef>
              <a:buSzPct val="70000"/>
              <a:tabLst>
                <a:tab pos="342900" algn="l"/>
                <a:tab pos="1257300" algn="l"/>
                <a:tab pos="2171700" algn="l"/>
                <a:tab pos="3086100" algn="l"/>
                <a:tab pos="4000500" algn="l"/>
                <a:tab pos="4914900" algn="l"/>
                <a:tab pos="5829300" algn="l"/>
                <a:tab pos="6743700" algn="l"/>
                <a:tab pos="7658100" algn="l"/>
                <a:tab pos="8572500" algn="l"/>
                <a:tab pos="9486900" algn="l"/>
                <a:tab pos="10401300" algn="l"/>
              </a:tabLst>
            </a:pPr>
            <a:endParaRPr lang="en-US" sz="2000" u="sng">
              <a:solidFill>
                <a:srgbClr val="EAEAEA"/>
              </a:solidFill>
            </a:endParaRPr>
          </a:p>
        </p:txBody>
      </p:sp>
      <p:sp>
        <p:nvSpPr>
          <p:cNvPr id="60422" name="Rectangle 5"/>
          <p:cNvSpPr>
            <a:spLocks noChangeArrowheads="1"/>
          </p:cNvSpPr>
          <p:nvPr/>
        </p:nvSpPr>
        <p:spPr bwMode="auto">
          <a:xfrm>
            <a:off x="3810000" y="2743200"/>
            <a:ext cx="1957388" cy="993775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6800" rIns="90000" bIns="46800">
            <a:prstTxWarp prst="textNoShape">
              <a:avLst/>
            </a:prstTxWarp>
          </a:bodyPr>
          <a:lstStyle/>
          <a:p>
            <a:pPr marL="342900" indent="-339725">
              <a:lnSpc>
                <a:spcPct val="80000"/>
              </a:lnSpc>
              <a:spcBef>
                <a:spcPts val="450"/>
              </a:spcBef>
              <a:buSzPct val="70000"/>
              <a:tabLst>
                <a:tab pos="342900" algn="l"/>
                <a:tab pos="1257300" algn="l"/>
                <a:tab pos="2171700" algn="l"/>
                <a:tab pos="3086100" algn="l"/>
                <a:tab pos="4000500" algn="l"/>
                <a:tab pos="4914900" algn="l"/>
                <a:tab pos="5829300" algn="l"/>
                <a:tab pos="6743700" algn="l"/>
                <a:tab pos="7658100" algn="l"/>
                <a:tab pos="8572500" algn="l"/>
                <a:tab pos="9486900" algn="l"/>
                <a:tab pos="10401300" algn="l"/>
              </a:tabLst>
            </a:pPr>
            <a:r>
              <a:rPr lang="en-US" dirty="0" smtClean="0">
                <a:solidFill>
                  <a:srgbClr val="32363B"/>
                </a:solidFill>
              </a:rPr>
              <a:t>Gina </a:t>
            </a:r>
            <a:r>
              <a:rPr lang="en-US" dirty="0">
                <a:solidFill>
                  <a:srgbClr val="32363B"/>
                </a:solidFill>
              </a:rPr>
              <a:t>Garcia</a:t>
            </a:r>
          </a:p>
          <a:p>
            <a:pPr marL="342900" indent="-339725">
              <a:lnSpc>
                <a:spcPct val="80000"/>
              </a:lnSpc>
              <a:spcBef>
                <a:spcPts val="450"/>
              </a:spcBef>
              <a:buSzPct val="70000"/>
              <a:tabLst>
                <a:tab pos="342900" algn="l"/>
                <a:tab pos="1257300" algn="l"/>
                <a:tab pos="2171700" algn="l"/>
                <a:tab pos="3086100" algn="l"/>
                <a:tab pos="4000500" algn="l"/>
                <a:tab pos="4914900" algn="l"/>
                <a:tab pos="5829300" algn="l"/>
                <a:tab pos="6743700" algn="l"/>
                <a:tab pos="7658100" algn="l"/>
                <a:tab pos="8572500" algn="l"/>
                <a:tab pos="9486900" algn="l"/>
                <a:tab pos="10401300" algn="l"/>
              </a:tabLst>
            </a:pPr>
            <a:r>
              <a:rPr lang="en-US" dirty="0" err="1">
                <a:solidFill>
                  <a:srgbClr val="32363B"/>
                </a:solidFill>
              </a:rPr>
              <a:t>Felisha</a:t>
            </a:r>
            <a:r>
              <a:rPr lang="en-US" dirty="0">
                <a:solidFill>
                  <a:srgbClr val="32363B"/>
                </a:solidFill>
              </a:rPr>
              <a:t> </a:t>
            </a:r>
            <a:r>
              <a:rPr lang="en-US" dirty="0" smtClean="0">
                <a:solidFill>
                  <a:srgbClr val="32363B"/>
                </a:solidFill>
              </a:rPr>
              <a:t>Herrera</a:t>
            </a:r>
          </a:p>
          <a:p>
            <a:pPr marL="342900" indent="-339725">
              <a:lnSpc>
                <a:spcPct val="80000"/>
              </a:lnSpc>
              <a:spcBef>
                <a:spcPts val="450"/>
              </a:spcBef>
              <a:buSzPct val="70000"/>
              <a:tabLst>
                <a:tab pos="342900" algn="l"/>
                <a:tab pos="1257300" algn="l"/>
                <a:tab pos="2171700" algn="l"/>
                <a:tab pos="3086100" algn="l"/>
                <a:tab pos="4000500" algn="l"/>
                <a:tab pos="4914900" algn="l"/>
                <a:tab pos="5829300" algn="l"/>
                <a:tab pos="6743700" algn="l"/>
                <a:tab pos="7658100" algn="l"/>
                <a:tab pos="8572500" algn="l"/>
                <a:tab pos="9486900" algn="l"/>
                <a:tab pos="10401300" algn="l"/>
              </a:tabLst>
            </a:pPr>
            <a:r>
              <a:rPr lang="en-US" dirty="0" smtClean="0">
                <a:solidFill>
                  <a:srgbClr val="32363B"/>
                </a:solidFill>
              </a:rPr>
              <a:t>Cindy </a:t>
            </a:r>
            <a:r>
              <a:rPr lang="en-US" dirty="0" err="1" smtClean="0">
                <a:solidFill>
                  <a:srgbClr val="32363B"/>
                </a:solidFill>
              </a:rPr>
              <a:t>Mosqueda</a:t>
            </a:r>
            <a:endParaRPr lang="en-US" dirty="0" smtClean="0">
              <a:solidFill>
                <a:srgbClr val="32363B"/>
              </a:solidFill>
            </a:endParaRPr>
          </a:p>
          <a:p>
            <a:pPr marL="342900" indent="-339725">
              <a:lnSpc>
                <a:spcPct val="80000"/>
              </a:lnSpc>
              <a:spcBef>
                <a:spcPts val="450"/>
              </a:spcBef>
              <a:buSzPct val="70000"/>
              <a:tabLst>
                <a:tab pos="342900" algn="l"/>
                <a:tab pos="1257300" algn="l"/>
                <a:tab pos="2171700" algn="l"/>
                <a:tab pos="3086100" algn="l"/>
                <a:tab pos="4000500" algn="l"/>
                <a:tab pos="4914900" algn="l"/>
                <a:tab pos="5829300" algn="l"/>
                <a:tab pos="6743700" algn="l"/>
                <a:tab pos="7658100" algn="l"/>
                <a:tab pos="8572500" algn="l"/>
                <a:tab pos="9486900" algn="l"/>
                <a:tab pos="10401300" algn="l"/>
              </a:tabLst>
            </a:pPr>
            <a:endParaRPr lang="en-US" dirty="0">
              <a:solidFill>
                <a:srgbClr val="32363B"/>
              </a:solidFill>
            </a:endParaRPr>
          </a:p>
        </p:txBody>
      </p:sp>
      <p:sp>
        <p:nvSpPr>
          <p:cNvPr id="60423" name="Rectangle 6"/>
          <p:cNvSpPr>
            <a:spLocks noChangeArrowheads="1"/>
          </p:cNvSpPr>
          <p:nvPr/>
        </p:nvSpPr>
        <p:spPr bwMode="auto">
          <a:xfrm>
            <a:off x="3276600" y="1371600"/>
            <a:ext cx="2514600" cy="917575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6800" rIns="90000" bIns="46800">
            <a:prstTxWarp prst="textNoShape">
              <a:avLst/>
            </a:prstTxWarp>
            <a:spAutoFit/>
          </a:bodyPr>
          <a:lstStyle/>
          <a:p>
            <a:pPr>
              <a:buSzPct val="10000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>
                <a:solidFill>
                  <a:srgbClr val="324966"/>
                </a:solidFill>
              </a:rPr>
              <a:t>Postdoctoral Scholars:</a:t>
            </a:r>
          </a:p>
          <a:p>
            <a:pPr>
              <a:buSzPct val="10000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>
                <a:solidFill>
                  <a:srgbClr val="32363B"/>
                </a:solidFill>
              </a:rPr>
              <a:t>Kevin Eagan</a:t>
            </a:r>
          </a:p>
          <a:p>
            <a:pPr>
              <a:buSzPct val="10000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>
                <a:solidFill>
                  <a:srgbClr val="32363B"/>
                </a:solidFill>
              </a:rPr>
              <a:t>Josephine Gasiewski</a:t>
            </a:r>
          </a:p>
        </p:txBody>
      </p:sp>
      <p:sp>
        <p:nvSpPr>
          <p:cNvPr id="60424" name="Rectangle 7"/>
          <p:cNvSpPr>
            <a:spLocks noChangeArrowheads="1"/>
          </p:cNvSpPr>
          <p:nvPr/>
        </p:nvSpPr>
        <p:spPr bwMode="auto">
          <a:xfrm>
            <a:off x="6096000" y="1371600"/>
            <a:ext cx="2438400" cy="642938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6800" rIns="90000" bIns="46800">
            <a:prstTxWarp prst="textNoShape">
              <a:avLst/>
            </a:prstTxWarp>
            <a:spAutoFit/>
          </a:bodyPr>
          <a:lstStyle/>
          <a:p>
            <a:pPr>
              <a:buSzPct val="10000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>
                <a:solidFill>
                  <a:srgbClr val="324966"/>
                </a:solidFill>
              </a:rPr>
              <a:t>Administrative Staff:</a:t>
            </a:r>
          </a:p>
          <a:p>
            <a:pPr>
              <a:buSzPct val="10000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>
                <a:solidFill>
                  <a:srgbClr val="32363B"/>
                </a:solidFill>
              </a:rPr>
              <a:t>Aaron Pearl</a:t>
            </a:r>
          </a:p>
        </p:txBody>
      </p:sp>
      <p:sp>
        <p:nvSpPr>
          <p:cNvPr id="60425" name="Rectangle 8"/>
          <p:cNvSpPr>
            <a:spLocks noChangeArrowheads="1"/>
          </p:cNvSpPr>
          <p:nvPr/>
        </p:nvSpPr>
        <p:spPr bwMode="auto">
          <a:xfrm>
            <a:off x="685800" y="2438400"/>
            <a:ext cx="3962400" cy="1141413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6800" rIns="90000" bIns="46800">
            <a:prstTxWarp prst="textNoShape">
              <a:avLst/>
            </a:prstTxWarp>
            <a:spAutoFit/>
          </a:bodyPr>
          <a:lstStyle/>
          <a:p>
            <a:pPr marL="342900" indent="-339725">
              <a:lnSpc>
                <a:spcPct val="80000"/>
              </a:lnSpc>
              <a:spcBef>
                <a:spcPts val="450"/>
              </a:spcBef>
              <a:buSzPct val="70000"/>
              <a:tabLst>
                <a:tab pos="342900" algn="l"/>
                <a:tab pos="1257300" algn="l"/>
                <a:tab pos="2171700" algn="l"/>
                <a:tab pos="3086100" algn="l"/>
                <a:tab pos="4000500" algn="l"/>
                <a:tab pos="4914900" algn="l"/>
                <a:tab pos="5829300" algn="l"/>
                <a:tab pos="6743700" algn="l"/>
                <a:tab pos="7658100" algn="l"/>
                <a:tab pos="8572500" algn="l"/>
                <a:tab pos="9486900" algn="l"/>
                <a:tab pos="10401300" algn="l"/>
              </a:tabLst>
            </a:pPr>
            <a:r>
              <a:rPr lang="en-US">
                <a:solidFill>
                  <a:srgbClr val="324966"/>
                </a:solidFill>
              </a:rPr>
              <a:t>Graduate Research Assistants:</a:t>
            </a:r>
          </a:p>
          <a:p>
            <a:pPr marL="342900" indent="-339725">
              <a:lnSpc>
                <a:spcPct val="80000"/>
              </a:lnSpc>
              <a:spcBef>
                <a:spcPts val="450"/>
              </a:spcBef>
              <a:buSzPct val="70000"/>
              <a:tabLst>
                <a:tab pos="342900" algn="l"/>
                <a:tab pos="1257300" algn="l"/>
                <a:tab pos="2171700" algn="l"/>
                <a:tab pos="3086100" algn="l"/>
                <a:tab pos="4000500" algn="l"/>
                <a:tab pos="4914900" algn="l"/>
                <a:tab pos="5829300" algn="l"/>
                <a:tab pos="6743700" algn="l"/>
                <a:tab pos="7658100" algn="l"/>
                <a:tab pos="8572500" algn="l"/>
                <a:tab pos="9486900" algn="l"/>
                <a:tab pos="10401300" algn="l"/>
              </a:tabLst>
            </a:pPr>
            <a:r>
              <a:rPr lang="en-US">
                <a:solidFill>
                  <a:srgbClr val="32363B"/>
                </a:solidFill>
              </a:rPr>
              <a:t>Christopher Newman</a:t>
            </a:r>
          </a:p>
          <a:p>
            <a:pPr marL="342900" indent="-339725">
              <a:lnSpc>
                <a:spcPct val="80000"/>
              </a:lnSpc>
              <a:spcBef>
                <a:spcPts val="450"/>
              </a:spcBef>
              <a:buSzPct val="70000"/>
              <a:tabLst>
                <a:tab pos="342900" algn="l"/>
                <a:tab pos="1257300" algn="l"/>
                <a:tab pos="2171700" algn="l"/>
                <a:tab pos="3086100" algn="l"/>
                <a:tab pos="4000500" algn="l"/>
                <a:tab pos="4914900" algn="l"/>
                <a:tab pos="5829300" algn="l"/>
                <a:tab pos="6743700" algn="l"/>
                <a:tab pos="7658100" algn="l"/>
                <a:tab pos="8572500" algn="l"/>
                <a:tab pos="9486900" algn="l"/>
                <a:tab pos="10401300" algn="l"/>
              </a:tabLst>
            </a:pPr>
            <a:r>
              <a:rPr lang="en-US">
                <a:solidFill>
                  <a:srgbClr val="32363B"/>
                </a:solidFill>
              </a:rPr>
              <a:t>Minh Tran</a:t>
            </a:r>
          </a:p>
          <a:p>
            <a:pPr marL="342900" indent="-339725">
              <a:lnSpc>
                <a:spcPct val="80000"/>
              </a:lnSpc>
              <a:spcBef>
                <a:spcPts val="450"/>
              </a:spcBef>
              <a:buSzPct val="70000"/>
              <a:tabLst>
                <a:tab pos="342900" algn="l"/>
                <a:tab pos="1257300" algn="l"/>
                <a:tab pos="2171700" algn="l"/>
                <a:tab pos="3086100" algn="l"/>
                <a:tab pos="4000500" algn="l"/>
                <a:tab pos="4914900" algn="l"/>
                <a:tab pos="5829300" algn="l"/>
                <a:tab pos="6743700" algn="l"/>
                <a:tab pos="7658100" algn="l"/>
                <a:tab pos="8572500" algn="l"/>
                <a:tab pos="9486900" algn="l"/>
                <a:tab pos="10401300" algn="l"/>
              </a:tabLst>
            </a:pPr>
            <a:r>
              <a:rPr lang="en-US">
                <a:solidFill>
                  <a:srgbClr val="32363B"/>
                </a:solidFill>
              </a:rPr>
              <a:t>Jessica Sharkness</a:t>
            </a:r>
          </a:p>
        </p:txBody>
      </p:sp>
      <p:sp>
        <p:nvSpPr>
          <p:cNvPr id="60426" name="Rectangle 9"/>
          <p:cNvSpPr>
            <a:spLocks noChangeArrowheads="1"/>
          </p:cNvSpPr>
          <p:nvPr/>
        </p:nvSpPr>
        <p:spPr bwMode="auto">
          <a:xfrm>
            <a:off x="6096000" y="2743200"/>
            <a:ext cx="1916113" cy="648512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6800" rIns="90000" bIns="46800">
            <a:prstTxWarp prst="textNoShape">
              <a:avLst/>
            </a:prstTxWarp>
            <a:spAutoFit/>
          </a:bodyPr>
          <a:lstStyle/>
          <a:p>
            <a:pPr marL="342900" indent="-339725">
              <a:buSzPct val="100000"/>
              <a:tabLst>
                <a:tab pos="342900" algn="l"/>
                <a:tab pos="1257300" algn="l"/>
                <a:tab pos="2171700" algn="l"/>
                <a:tab pos="3086100" algn="l"/>
                <a:tab pos="4000500" algn="l"/>
                <a:tab pos="4914900" algn="l"/>
                <a:tab pos="5829300" algn="l"/>
                <a:tab pos="6743700" algn="l"/>
                <a:tab pos="7658100" algn="l"/>
                <a:tab pos="8572500" algn="l"/>
                <a:tab pos="9486900" algn="l"/>
                <a:tab pos="10401300" algn="l"/>
              </a:tabLst>
            </a:pPr>
            <a:r>
              <a:rPr lang="en-US" dirty="0" smtClean="0">
                <a:solidFill>
                  <a:srgbClr val="32363B"/>
                </a:solidFill>
              </a:rPr>
              <a:t>Juan </a:t>
            </a:r>
            <a:r>
              <a:rPr lang="en-US" dirty="0" err="1">
                <a:solidFill>
                  <a:srgbClr val="32363B"/>
                </a:solidFill>
              </a:rPr>
              <a:t>Garibay</a:t>
            </a:r>
            <a:endParaRPr lang="en-US" dirty="0">
              <a:solidFill>
                <a:srgbClr val="32363B"/>
              </a:solidFill>
            </a:endParaRPr>
          </a:p>
          <a:p>
            <a:pPr marL="342900" indent="-339725">
              <a:buSzPct val="100000"/>
              <a:tabLst>
                <a:tab pos="342900" algn="l"/>
                <a:tab pos="1257300" algn="l"/>
                <a:tab pos="2171700" algn="l"/>
                <a:tab pos="3086100" algn="l"/>
                <a:tab pos="4000500" algn="l"/>
                <a:tab pos="4914900" algn="l"/>
                <a:tab pos="5829300" algn="l"/>
                <a:tab pos="6743700" algn="l"/>
                <a:tab pos="7658100" algn="l"/>
                <a:tab pos="8572500" algn="l"/>
                <a:tab pos="9486900" algn="l"/>
                <a:tab pos="10401300" algn="l"/>
              </a:tabLst>
            </a:pPr>
            <a:r>
              <a:rPr lang="en-US" dirty="0">
                <a:solidFill>
                  <a:srgbClr val="32363B"/>
                </a:solidFill>
              </a:rPr>
              <a:t>Tanya Figueroa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Studio">
  <a:themeElements>
    <a:clrScheme name="Metal">
      <a:dk1>
        <a:sysClr val="windowText" lastClr="000000"/>
      </a:dk1>
      <a:lt1>
        <a:sysClr val="window" lastClr="FFFFFF"/>
      </a:lt1>
      <a:dk2>
        <a:srgbClr val="32363B"/>
      </a:dk2>
      <a:lt2>
        <a:srgbClr val="CACFD3"/>
      </a:lt2>
      <a:accent1>
        <a:srgbClr val="6283AD"/>
      </a:accent1>
      <a:accent2>
        <a:srgbClr val="324966"/>
      </a:accent2>
      <a:accent3>
        <a:srgbClr val="5B9EA4"/>
      </a:accent3>
      <a:accent4>
        <a:srgbClr val="1D5B57"/>
      </a:accent4>
      <a:accent5>
        <a:srgbClr val="1B4430"/>
      </a:accent5>
      <a:accent6>
        <a:srgbClr val="2F3C35"/>
      </a:accent6>
      <a:hlink>
        <a:srgbClr val="ED7307"/>
      </a:hlink>
      <a:folHlink>
        <a:srgbClr val="6D6F71"/>
      </a:folHlink>
    </a:clrScheme>
    <a:fontScheme name="Studio">
      <a:majorFont>
        <a:latin typeface="Corbel"/>
        <a:ea typeface=""/>
        <a:cs typeface=""/>
        <a:font script="Jpan" typeface="ＭＳ Ｐゴシック"/>
      </a:majorFont>
      <a:minorFont>
        <a:latin typeface="Corbel"/>
        <a:ea typeface=""/>
        <a:cs typeface=""/>
        <a:font script="Jpan" typeface="ＭＳ Ｐゴシック"/>
      </a:minorFont>
    </a:fontScheme>
    <a:fmtScheme name="Studio">
      <a:fillStyleLst>
        <a:solidFill>
          <a:schemeClr val="phClr"/>
        </a:solidFill>
        <a:gradFill rotWithShape="1">
          <a:gsLst>
            <a:gs pos="38000">
              <a:schemeClr val="phClr">
                <a:tint val="100000"/>
                <a:satMod val="100000"/>
              </a:schemeClr>
            </a:gs>
            <a:gs pos="100000">
              <a:schemeClr val="phClr">
                <a:tint val="100000"/>
                <a:shade val="50000"/>
                <a:hueMod val="100000"/>
                <a:satMod val="100000"/>
                <a:lumMod val="10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100000"/>
                <a:shade val="100000"/>
                <a:satMod val="100000"/>
              </a:schemeClr>
            </a:gs>
            <a:gs pos="60000">
              <a:schemeClr val="phClr">
                <a:tint val="100000"/>
                <a:shade val="60000"/>
                <a:alpha val="100000"/>
                <a:satMod val="100000"/>
                <a:lumMod val="100000"/>
              </a:schemeClr>
            </a:gs>
            <a:gs pos="100000">
              <a:schemeClr val="phClr">
                <a:shade val="20000"/>
                <a:satMod val="100000"/>
                <a:lumMod val="100000"/>
              </a:schemeClr>
            </a:gs>
          </a:gsLst>
          <a:lin ang="5400000" scaled="0"/>
        </a:gradFill>
      </a:fillStyleLst>
      <a:lnStyleLst>
        <a:ln w="2857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47625" cap="flat" cmpd="sng" algn="ctr">
          <a:solidFill>
            <a:schemeClr val="phClr"/>
          </a:solidFill>
          <a:prstDash val="solid"/>
        </a:ln>
        <a:ln w="476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reflection blurRad="101600" stA="26000" endPos="20000" dist="12700" dir="5400000" sy="-100000" rotWithShape="0"/>
          </a:effectLst>
        </a:effectStyle>
        <a:effectStyle>
          <a:effectLst>
            <a:outerShdw blurRad="444500" dist="317500" dir="5400000" sx="90000" sy="-25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chilly" dir="t"/>
          </a:scene3d>
          <a:sp3d contourW="12700" prstMaterial="softEdge">
            <a:bevelT w="63500" h="25400"/>
            <a:contourClr>
              <a:schemeClr val="lt1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30000">
              <a:schemeClr val="phClr">
                <a:tint val="10000"/>
                <a:alpha val="80000"/>
                <a:satMod val="300000"/>
              </a:schemeClr>
            </a:gs>
            <a:gs pos="100000">
              <a:schemeClr val="phClr">
                <a:tint val="80000"/>
                <a:shade val="100000"/>
                <a:alpha val="100000"/>
                <a:satMod val="200000"/>
              </a:schemeClr>
            </a:gs>
          </a:gsLst>
          <a:lin ang="5400000" scaled="1"/>
        </a:gradFill>
      </a:bgFillStyleLst>
    </a:fmtScheme>
  </a:themeElements>
  <a:objectDefaults>
    <a:spDef>
      <a:spPr/>
      <a:bodyPr rtlCol="0" anchor="ctr"/>
      <a:lstStyle>
        <a:defPPr algn="ctr">
          <a:defRPr/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Focus.thmx</Template>
  <TotalTime>3362</TotalTime>
  <Words>1010</Words>
  <Application>Microsoft Office PowerPoint</Application>
  <PresentationFormat>On-screen Show (4:3)</PresentationFormat>
  <Paragraphs>200</Paragraphs>
  <Slides>21</Slides>
  <Notes>11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21</vt:i4>
      </vt:variant>
    </vt:vector>
  </HeadingPairs>
  <TitlesOfParts>
    <vt:vector size="22" baseType="lpstr">
      <vt:lpstr>Studio</vt:lpstr>
      <vt:lpstr>Slide 1</vt:lpstr>
      <vt:lpstr>Background</vt:lpstr>
      <vt:lpstr>Purpose</vt:lpstr>
      <vt:lpstr>Defining Mentorship</vt:lpstr>
      <vt:lpstr>Student-Faculty Mentorship</vt:lpstr>
      <vt:lpstr>Student-Faculty Mentorship</vt:lpstr>
      <vt:lpstr>Predicting Faculty Mentorship and Interaction</vt:lpstr>
      <vt:lpstr>Data and Sample</vt:lpstr>
      <vt:lpstr>Variables</vt:lpstr>
      <vt:lpstr>Variables</vt:lpstr>
      <vt:lpstr>Variables</vt:lpstr>
      <vt:lpstr>Analyses</vt:lpstr>
      <vt:lpstr>Limitations</vt:lpstr>
      <vt:lpstr>Results: Factors Contributing to  the Development of Faculty Mentorship</vt:lpstr>
      <vt:lpstr>Results: Factors Contributing to   the Development of Faculty Mentorship</vt:lpstr>
      <vt:lpstr>Results: Factors Contributing to   the Development of Faculty Mentorship</vt:lpstr>
      <vt:lpstr>Results: Factors Contributing to   the Development of Faculty Mentorship</vt:lpstr>
      <vt:lpstr>Discussion</vt:lpstr>
      <vt:lpstr>Future Research</vt:lpstr>
      <vt:lpstr>Conclusions and Implications</vt:lpstr>
      <vt:lpstr>Slide 21</vt:lpstr>
    </vt:vector>
  </TitlesOfParts>
  <Company>UCLA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Becoming STEM Proteges</dc:title>
  <dc:creator>Kevin Eagan</dc:creator>
  <cp:lastModifiedBy>eagan</cp:lastModifiedBy>
  <cp:revision>72</cp:revision>
  <dcterms:created xsi:type="dcterms:W3CDTF">2011-04-13T16:33:03Z</dcterms:created>
  <dcterms:modified xsi:type="dcterms:W3CDTF">2011-06-07T20:46:44Z</dcterms:modified>
</cp:coreProperties>
</file>